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9" r:id="rId4"/>
    <p:sldId id="262" r:id="rId5"/>
    <p:sldId id="266" r:id="rId6"/>
    <p:sldId id="270" r:id="rId7"/>
    <p:sldId id="268" r:id="rId8"/>
    <p:sldId id="294" r:id="rId9"/>
    <p:sldId id="272" r:id="rId10"/>
    <p:sldId id="291" r:id="rId11"/>
    <p:sldId id="274" r:id="rId12"/>
    <p:sldId id="276" r:id="rId13"/>
    <p:sldId id="281" r:id="rId14"/>
    <p:sldId id="282" r:id="rId15"/>
    <p:sldId id="289" r:id="rId16"/>
    <p:sldId id="283" r:id="rId17"/>
    <p:sldId id="288" r:id="rId18"/>
    <p:sldId id="290" r:id="rId19"/>
    <p:sldId id="284" r:id="rId20"/>
    <p:sldId id="285" r:id="rId21"/>
    <p:sldId id="286" r:id="rId22"/>
    <p:sldId id="287" r:id="rId23"/>
    <p:sldId id="293" r:id="rId24"/>
    <p:sldId id="292" r:id="rId25"/>
    <p:sldId id="277" r:id="rId2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10" autoAdjust="0"/>
  </p:normalViewPr>
  <p:slideViewPr>
    <p:cSldViewPr>
      <p:cViewPr varScale="1">
        <p:scale>
          <a:sx n="81" d="100"/>
          <a:sy n="81" d="100"/>
        </p:scale>
        <p:origin x="1498"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fld id="{453D3898-B2C5-4D98-AE11-39B06A8A2D1D}" type="datetimeFigureOut">
              <a:rPr lang="en-US" smtClean="0"/>
              <a:t>3/10/2020</a:t>
            </a:fld>
            <a:endParaRPr lang="en-US"/>
          </a:p>
        </p:txBody>
      </p:sp>
      <p:sp>
        <p:nvSpPr>
          <p:cNvPr id="8" name="Footer Placeholder 7"/>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3D3898-B2C5-4D98-AE11-39B06A8A2D1D}"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3D3898-B2C5-4D98-AE11-39B06A8A2D1D}"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3D3898-B2C5-4D98-AE11-39B06A8A2D1D}"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53D3898-B2C5-4D98-AE11-39B06A8A2D1D}"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53D3898-B2C5-4D98-AE11-39B06A8A2D1D}"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53D3898-B2C5-4D98-AE11-39B06A8A2D1D}" type="datetimeFigureOut">
              <a:rPr lang="en-US" smtClean="0"/>
              <a:t>3/10/2020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53D3898-B2C5-4D98-AE11-39B06A8A2D1D}" type="datetimeFigureOut">
              <a:rPr lang="en-US" smtClean="0"/>
              <a:t>3/10/2020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453D3898-B2C5-4D98-AE11-39B06A8A2D1D}" type="datetimeFigureOut">
              <a:rPr lang="en-US" smtClean="0"/>
              <a:t>3/10/2020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53D3898-B2C5-4D98-AE11-39B06A8A2D1D}"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450147-4B30-4170-BCB3-E6A8AAAD840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53D3898-B2C5-4D98-AE11-39B06A8A2D1D}"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450147-4B30-4170-BCB3-E6A8AAAD8400}"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53D3898-B2C5-4D98-AE11-39B06A8A2D1D}" type="datetimeFigureOut">
              <a:rPr lang="en-US" smtClean="0"/>
              <a:t>3/10/2020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7450147-4B30-4170-BCB3-E6A8AAAD840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9.jpe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143000"/>
            <a:ext cx="7772400" cy="1470025"/>
          </a:xfrm>
        </p:spPr>
        <p:txBody>
          <a:bodyPr>
            <a:noAutofit/>
          </a:bodyPr>
          <a:lstStyle/>
          <a:p>
            <a:pPr algn="ctr"/>
            <a:r>
              <a:rPr lang="en-US" sz="4800" dirty="0">
                <a:solidFill>
                  <a:schemeClr val="accent6">
                    <a:lumMod val="75000"/>
                  </a:schemeClr>
                </a:solidFill>
                <a:latin typeface="Amasis MT Std" pitchFamily="18" charset="0"/>
              </a:rPr>
              <a:t>Transfusion</a:t>
            </a:r>
            <a:br>
              <a:rPr lang="en-US" sz="4800" dirty="0">
                <a:solidFill>
                  <a:schemeClr val="accent6">
                    <a:lumMod val="75000"/>
                  </a:schemeClr>
                </a:solidFill>
                <a:latin typeface="Amasis MT Std" pitchFamily="18" charset="0"/>
              </a:rPr>
            </a:br>
            <a:r>
              <a:rPr lang="en-US" sz="4800" dirty="0">
                <a:solidFill>
                  <a:schemeClr val="accent6">
                    <a:lumMod val="75000"/>
                  </a:schemeClr>
                </a:solidFill>
                <a:latin typeface="Amasis MT Std" pitchFamily="18" charset="0"/>
              </a:rPr>
              <a:t>Training Guide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8443" y="4191000"/>
            <a:ext cx="2011680" cy="2011680"/>
          </a:xfrm>
          <a:prstGeom prst="rect">
            <a:avLst/>
          </a:prstGeom>
        </p:spPr>
      </p:pic>
    </p:spTree>
    <p:extLst>
      <p:ext uri="{BB962C8B-B14F-4D97-AF65-F5344CB8AC3E}">
        <p14:creationId xmlns:p14="http://schemas.microsoft.com/office/powerpoint/2010/main" val="2784524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sz="3200" dirty="0">
                <a:solidFill>
                  <a:schemeClr val="accent6">
                    <a:lumMod val="75000"/>
                  </a:schemeClr>
                </a:solidFill>
                <a:latin typeface="Amasis MT Std" pitchFamily="18" charset="0"/>
              </a:rPr>
              <a:t>Platelet Orders</a:t>
            </a:r>
          </a:p>
        </p:txBody>
      </p:sp>
      <p:sp>
        <p:nvSpPr>
          <p:cNvPr id="11" name="Content Placeholder 10"/>
          <p:cNvSpPr>
            <a:spLocks noGrp="1"/>
          </p:cNvSpPr>
          <p:nvPr>
            <p:ph idx="1"/>
          </p:nvPr>
        </p:nvSpPr>
        <p:spPr>
          <a:xfrm>
            <a:off x="457200" y="1295400"/>
            <a:ext cx="8183880" cy="4267200"/>
          </a:xfrm>
        </p:spPr>
        <p:txBody>
          <a:bodyPr>
            <a:normAutofit/>
          </a:bodyPr>
          <a:lstStyle/>
          <a:p>
            <a:endParaRPr lang="en-US" sz="2000" dirty="0"/>
          </a:p>
          <a:p>
            <a:endParaRPr lang="en-US" sz="2000" dirty="0"/>
          </a:p>
          <a:p>
            <a:endParaRPr lang="en-US" sz="2000" dirty="0"/>
          </a:p>
          <a:p>
            <a:r>
              <a:rPr lang="en-US" sz="2400" dirty="0">
                <a:latin typeface="Amasis MT Std" pitchFamily="18" charset="0"/>
              </a:rPr>
              <a:t>Minimum testing required: ABO/Rh Blood Type</a:t>
            </a:r>
          </a:p>
          <a:p>
            <a:r>
              <a:rPr lang="en-US" sz="2400" dirty="0">
                <a:latin typeface="Amasis MT Std" pitchFamily="18" charset="0"/>
              </a:rPr>
              <a:t>If a patient has already had a type and screen performed and is still wearing the blood bank wristband, no additional testing is required</a:t>
            </a:r>
          </a:p>
          <a:p>
            <a:endParaRPr lang="en-US" sz="24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1440200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Verify Accuracy</a:t>
            </a:r>
          </a:p>
        </p:txBody>
      </p:sp>
      <p:sp>
        <p:nvSpPr>
          <p:cNvPr id="11" name="Content Placeholder 10"/>
          <p:cNvSpPr>
            <a:spLocks noGrp="1"/>
          </p:cNvSpPr>
          <p:nvPr>
            <p:ph idx="1"/>
          </p:nvPr>
        </p:nvSpPr>
        <p:spPr>
          <a:xfrm>
            <a:off x="396716" y="1600200"/>
            <a:ext cx="8183880" cy="3276600"/>
          </a:xfrm>
        </p:spPr>
        <p:txBody>
          <a:bodyPr>
            <a:normAutofit fontScale="92500" lnSpcReduction="20000"/>
          </a:bodyPr>
          <a:lstStyle/>
          <a:p>
            <a:r>
              <a:rPr lang="en-US" sz="2400" dirty="0">
                <a:latin typeface="Amasis MT Std" pitchFamily="18" charset="0"/>
              </a:rPr>
              <a:t>Ensure all information on the samples, wristband and request form are identical.</a:t>
            </a:r>
          </a:p>
          <a:p>
            <a:pPr marL="0" indent="0">
              <a:buNone/>
            </a:pPr>
            <a:endParaRPr lang="en-US" sz="2400" dirty="0">
              <a:latin typeface="Amasis MT Std" pitchFamily="18" charset="0"/>
            </a:endParaRPr>
          </a:p>
          <a:p>
            <a:r>
              <a:rPr lang="en-US" sz="2400" dirty="0">
                <a:latin typeface="Amasis MT Std" pitchFamily="18" charset="0"/>
              </a:rPr>
              <a:t>It is advisable to have a second check by another individual to ensure specimen labeling requirements have been met before sending the sample to the blood center. </a:t>
            </a:r>
          </a:p>
          <a:p>
            <a:pPr marL="0" indent="0">
              <a:buNone/>
            </a:pPr>
            <a:endParaRPr lang="en-US" sz="2000" dirty="0">
              <a:latin typeface="Amasis MT Std" pitchFamily="18" charset="0"/>
            </a:endParaRPr>
          </a:p>
          <a:p>
            <a:pPr marL="0" indent="0">
              <a:buNone/>
            </a:pPr>
            <a:r>
              <a:rPr lang="en-US" sz="2000" dirty="0">
                <a:latin typeface="Amasis MT Std" pitchFamily="18" charset="0"/>
              </a:rPr>
              <a:t>Check!</a:t>
            </a:r>
          </a:p>
          <a:p>
            <a:pPr marL="0" indent="0">
              <a:buNone/>
            </a:pPr>
            <a:r>
              <a:rPr lang="en-US" sz="2400" dirty="0">
                <a:latin typeface="Amasis MT Std" pitchFamily="18" charset="0"/>
              </a:rPr>
              <a:t>Check!</a:t>
            </a:r>
          </a:p>
          <a:p>
            <a:pPr marL="0" indent="0">
              <a:buNone/>
            </a:pPr>
            <a:r>
              <a:rPr lang="en-US" dirty="0">
                <a:latin typeface="Amasis MT Std" pitchFamily="18" charset="0"/>
              </a:rPr>
              <a:t>Check!</a:t>
            </a:r>
          </a:p>
          <a:p>
            <a:endParaRPr lang="en-US"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306758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iterate type="lt">
                                    <p:tmPct val="0"/>
                                  </p:iterate>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randombar(horizontal)">
                                      <p:cBhvr>
                                        <p:cTn id="17" dur="5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8" presetClass="emph" presetSubtype="0" fill="hold" nodeType="clickEffect">
                                  <p:stCondLst>
                                    <p:cond delay="0"/>
                                  </p:stCondLst>
                                  <p:iterate type="lt">
                                    <p:tmPct val="10000"/>
                                  </p:iterate>
                                  <p:childTnLst>
                                    <p:animClr clrSpc="rgb" dir="cw">
                                      <p:cBhvr override="childStyle">
                                        <p:cTn id="21" dur="500" fill="hold"/>
                                        <p:tgtEl>
                                          <p:spTgt spid="11">
                                            <p:txEl>
                                              <p:pRg st="4" end="4"/>
                                            </p:txEl>
                                          </p:spTgt>
                                        </p:tgtEl>
                                        <p:attrNameLst>
                                          <p:attrName>style.color</p:attrName>
                                        </p:attrNameLst>
                                      </p:cBhvr>
                                      <p:to>
                                        <a:schemeClr val="accent2"/>
                                      </p:to>
                                    </p:animClr>
                                    <p:animClr clrSpc="rgb" dir="cw">
                                      <p:cBhvr>
                                        <p:cTn id="22" dur="500" fill="hold"/>
                                        <p:tgtEl>
                                          <p:spTgt spid="11">
                                            <p:txEl>
                                              <p:pRg st="4" end="4"/>
                                            </p:txEl>
                                          </p:spTgt>
                                        </p:tgtEl>
                                        <p:attrNameLst>
                                          <p:attrName>fillcolor</p:attrName>
                                        </p:attrNameLst>
                                      </p:cBhvr>
                                      <p:to>
                                        <a:schemeClr val="accent2"/>
                                      </p:to>
                                    </p:animClr>
                                    <p:set>
                                      <p:cBhvr>
                                        <p:cTn id="23" dur="500" fill="hold"/>
                                        <p:tgtEl>
                                          <p:spTgt spid="11">
                                            <p:txEl>
                                              <p:pRg st="4" end="4"/>
                                            </p:txEl>
                                          </p:spTgt>
                                        </p:tgtEl>
                                        <p:attrNameLst>
                                          <p:attrName>fill.type</p:attrName>
                                        </p:attrNameLst>
                                      </p:cBhvr>
                                      <p:to>
                                        <p:strVal val="solid"/>
                                      </p:to>
                                    </p:set>
                                    <p:anim to="1.5" calcmode="lin" valueType="num">
                                      <p:cBhvr override="childStyle">
                                        <p:cTn id="24" dur="500" fill="hold"/>
                                        <p:tgtEl>
                                          <p:spTgt spid="11">
                                            <p:txEl>
                                              <p:pRg st="4" end="4"/>
                                            </p:txEl>
                                          </p:spTgt>
                                        </p:tgtEl>
                                        <p:attrNameLst>
                                          <p:attrName>style.fontSize</p:attrName>
                                        </p:attrNameLst>
                                      </p:cBhvr>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iterate type="lt">
                                    <p:tmPct val="0"/>
                                  </p:iterate>
                                  <p:childTnLst>
                                    <p:set>
                                      <p:cBhvr>
                                        <p:cTn id="28" dur="1" fill="hold">
                                          <p:stCondLst>
                                            <p:cond delay="0"/>
                                          </p:stCondLst>
                                        </p:cTn>
                                        <p:tgtEl>
                                          <p:spTgt spid="11">
                                            <p:txEl>
                                              <p:pRg st="5" end="5"/>
                                            </p:txEl>
                                          </p:spTgt>
                                        </p:tgtEl>
                                        <p:attrNameLst>
                                          <p:attrName>style.visibility</p:attrName>
                                        </p:attrNameLst>
                                      </p:cBhvr>
                                      <p:to>
                                        <p:strVal val="visible"/>
                                      </p:to>
                                    </p:set>
                                    <p:animEffect transition="in" filter="randombar(horizontal)">
                                      <p:cBhvr>
                                        <p:cTn id="29" dur="500"/>
                                        <p:tgtEl>
                                          <p:spTgt spid="11">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8" presetClass="emph" presetSubtype="0" fill="hold" nodeType="clickEffect">
                                  <p:stCondLst>
                                    <p:cond delay="0"/>
                                  </p:stCondLst>
                                  <p:iterate type="lt">
                                    <p:tmPct val="10000"/>
                                  </p:iterate>
                                  <p:childTnLst>
                                    <p:animClr clrSpc="rgb" dir="cw">
                                      <p:cBhvr override="childStyle">
                                        <p:cTn id="33" dur="500" fill="hold"/>
                                        <p:tgtEl>
                                          <p:spTgt spid="11">
                                            <p:txEl>
                                              <p:pRg st="5" end="5"/>
                                            </p:txEl>
                                          </p:spTgt>
                                        </p:tgtEl>
                                        <p:attrNameLst>
                                          <p:attrName>style.color</p:attrName>
                                        </p:attrNameLst>
                                      </p:cBhvr>
                                      <p:to>
                                        <a:schemeClr val="accent2"/>
                                      </p:to>
                                    </p:animClr>
                                    <p:animClr clrSpc="rgb" dir="cw">
                                      <p:cBhvr>
                                        <p:cTn id="34" dur="500" fill="hold"/>
                                        <p:tgtEl>
                                          <p:spTgt spid="11">
                                            <p:txEl>
                                              <p:pRg st="5" end="5"/>
                                            </p:txEl>
                                          </p:spTgt>
                                        </p:tgtEl>
                                        <p:attrNameLst>
                                          <p:attrName>fillcolor</p:attrName>
                                        </p:attrNameLst>
                                      </p:cBhvr>
                                      <p:to>
                                        <a:schemeClr val="accent2"/>
                                      </p:to>
                                    </p:animClr>
                                    <p:set>
                                      <p:cBhvr>
                                        <p:cTn id="35" dur="500" fill="hold"/>
                                        <p:tgtEl>
                                          <p:spTgt spid="11">
                                            <p:txEl>
                                              <p:pRg st="5" end="5"/>
                                            </p:txEl>
                                          </p:spTgt>
                                        </p:tgtEl>
                                        <p:attrNameLst>
                                          <p:attrName>fill.type</p:attrName>
                                        </p:attrNameLst>
                                      </p:cBhvr>
                                      <p:to>
                                        <p:strVal val="solid"/>
                                      </p:to>
                                    </p:set>
                                    <p:anim to="1.5" calcmode="lin" valueType="num">
                                      <p:cBhvr override="childStyle">
                                        <p:cTn id="36" dur="500" fill="hold"/>
                                        <p:tgtEl>
                                          <p:spTgt spid="11">
                                            <p:txEl>
                                              <p:pRg st="5" end="5"/>
                                            </p:txEl>
                                          </p:spTgt>
                                        </p:tgtEl>
                                        <p:attrNameLst>
                                          <p:attrName>style.fontSize</p:attrName>
                                        </p:attrNameLst>
                                      </p:cBhvr>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iterate type="lt">
                                    <p:tmPct val="0"/>
                                  </p:iterate>
                                  <p:childTnLst>
                                    <p:set>
                                      <p:cBhvr>
                                        <p:cTn id="40" dur="1" fill="hold">
                                          <p:stCondLst>
                                            <p:cond delay="0"/>
                                          </p:stCondLst>
                                        </p:cTn>
                                        <p:tgtEl>
                                          <p:spTgt spid="11">
                                            <p:txEl>
                                              <p:pRg st="6" end="6"/>
                                            </p:txEl>
                                          </p:spTgt>
                                        </p:tgtEl>
                                        <p:attrNameLst>
                                          <p:attrName>style.visibility</p:attrName>
                                        </p:attrNameLst>
                                      </p:cBhvr>
                                      <p:to>
                                        <p:strVal val="visible"/>
                                      </p:to>
                                    </p:set>
                                    <p:animEffect transition="in" filter="randombar(horizontal)">
                                      <p:cBhvr>
                                        <p:cTn id="41" dur="500"/>
                                        <p:tgtEl>
                                          <p:spTgt spid="11">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8" presetClass="emph" presetSubtype="0" fill="hold" nodeType="clickEffect">
                                  <p:stCondLst>
                                    <p:cond delay="0"/>
                                  </p:stCondLst>
                                  <p:iterate type="lt">
                                    <p:tmPct val="10000"/>
                                  </p:iterate>
                                  <p:childTnLst>
                                    <p:animClr clrSpc="rgb" dir="cw">
                                      <p:cBhvr override="childStyle">
                                        <p:cTn id="45" dur="500" fill="hold"/>
                                        <p:tgtEl>
                                          <p:spTgt spid="11">
                                            <p:txEl>
                                              <p:pRg st="6" end="6"/>
                                            </p:txEl>
                                          </p:spTgt>
                                        </p:tgtEl>
                                        <p:attrNameLst>
                                          <p:attrName>style.color</p:attrName>
                                        </p:attrNameLst>
                                      </p:cBhvr>
                                      <p:to>
                                        <a:schemeClr val="accent2"/>
                                      </p:to>
                                    </p:animClr>
                                    <p:animClr clrSpc="rgb" dir="cw">
                                      <p:cBhvr>
                                        <p:cTn id="46" dur="500" fill="hold"/>
                                        <p:tgtEl>
                                          <p:spTgt spid="11">
                                            <p:txEl>
                                              <p:pRg st="6" end="6"/>
                                            </p:txEl>
                                          </p:spTgt>
                                        </p:tgtEl>
                                        <p:attrNameLst>
                                          <p:attrName>fillcolor</p:attrName>
                                        </p:attrNameLst>
                                      </p:cBhvr>
                                      <p:to>
                                        <a:schemeClr val="accent2"/>
                                      </p:to>
                                    </p:animClr>
                                    <p:set>
                                      <p:cBhvr>
                                        <p:cTn id="47" dur="500" fill="hold"/>
                                        <p:tgtEl>
                                          <p:spTgt spid="11">
                                            <p:txEl>
                                              <p:pRg st="6" end="6"/>
                                            </p:txEl>
                                          </p:spTgt>
                                        </p:tgtEl>
                                        <p:attrNameLst>
                                          <p:attrName>fill.type</p:attrName>
                                        </p:attrNameLst>
                                      </p:cBhvr>
                                      <p:to>
                                        <p:strVal val="solid"/>
                                      </p:to>
                                    </p:set>
                                    <p:anim to="1.5" calcmode="lin" valueType="num">
                                      <p:cBhvr override="childStyle">
                                        <p:cTn id="48" dur="500" fill="hold"/>
                                        <p:tgtEl>
                                          <p:spTgt spid="11">
                                            <p:txEl>
                                              <p:pRg st="6" end="6"/>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sz="3200" dirty="0">
                <a:solidFill>
                  <a:schemeClr val="accent6">
                    <a:lumMod val="75000"/>
                  </a:schemeClr>
                </a:solidFill>
                <a:latin typeface="Amasis MT Std" pitchFamily="18" charset="0"/>
              </a:rPr>
              <a:t>Send Samples to the Blood Center</a:t>
            </a:r>
          </a:p>
        </p:txBody>
      </p:sp>
      <p:sp>
        <p:nvSpPr>
          <p:cNvPr id="11" name="Content Placeholder 10"/>
          <p:cNvSpPr>
            <a:spLocks noGrp="1"/>
          </p:cNvSpPr>
          <p:nvPr>
            <p:ph idx="1"/>
          </p:nvPr>
        </p:nvSpPr>
        <p:spPr>
          <a:xfrm>
            <a:off x="457200" y="1295400"/>
            <a:ext cx="8183880" cy="4267200"/>
          </a:xfrm>
        </p:spPr>
        <p:txBody>
          <a:bodyPr>
            <a:normAutofit fontScale="92500" lnSpcReduction="20000"/>
          </a:bodyPr>
          <a:lstStyle/>
          <a:p>
            <a:pPr marL="0" indent="0">
              <a:buNone/>
            </a:pPr>
            <a:endParaRPr lang="en-US" sz="2000" dirty="0"/>
          </a:p>
          <a:p>
            <a:r>
              <a:rPr lang="en-US" sz="2200" dirty="0">
                <a:latin typeface="Amasis MT Std" pitchFamily="18" charset="0"/>
              </a:rPr>
              <a:t>Sample delivery options:</a:t>
            </a:r>
          </a:p>
          <a:p>
            <a:pPr lvl="1"/>
            <a:r>
              <a:rPr lang="en-US" sz="2200" dirty="0">
                <a:latin typeface="Amasis MT Std" pitchFamily="18" charset="0"/>
              </a:rPr>
              <a:t>We Are Blood can pick them up </a:t>
            </a:r>
          </a:p>
          <a:p>
            <a:pPr lvl="1"/>
            <a:r>
              <a:rPr lang="en-US" sz="2200" dirty="0">
                <a:latin typeface="Amasis MT Std" pitchFamily="18" charset="0"/>
              </a:rPr>
              <a:t>You can use your courier</a:t>
            </a:r>
          </a:p>
          <a:p>
            <a:pPr lvl="1"/>
            <a:r>
              <a:rPr lang="en-US" sz="2200" dirty="0">
                <a:latin typeface="Amasis MT Std" pitchFamily="18" charset="0"/>
              </a:rPr>
              <a:t>You can send them via cab</a:t>
            </a:r>
          </a:p>
          <a:p>
            <a:pPr marL="347472" lvl="1" indent="0">
              <a:buNone/>
            </a:pPr>
            <a:endParaRPr lang="en-US" sz="2200" dirty="0">
              <a:latin typeface="Amasis MT Std" pitchFamily="18" charset="0"/>
            </a:endParaRPr>
          </a:p>
          <a:p>
            <a:pPr marL="347472" lvl="1" indent="0">
              <a:buNone/>
            </a:pPr>
            <a:endParaRPr lang="en-US" sz="2200" dirty="0">
              <a:latin typeface="Amasis MT Std" pitchFamily="18" charset="0"/>
            </a:endParaRPr>
          </a:p>
          <a:p>
            <a:pPr lvl="1"/>
            <a:endParaRPr lang="en-US" sz="2200" dirty="0">
              <a:latin typeface="Amasis MT Std" pitchFamily="18" charset="0"/>
            </a:endParaRPr>
          </a:p>
          <a:p>
            <a:pPr lvl="1"/>
            <a:endParaRPr lang="en-US" sz="2200" dirty="0">
              <a:latin typeface="Amasis MT Std" pitchFamily="18" charset="0"/>
            </a:endParaRPr>
          </a:p>
          <a:p>
            <a:pPr lvl="1"/>
            <a:endParaRPr lang="en-US" sz="2200" dirty="0">
              <a:latin typeface="Amasis MT Std" pitchFamily="18" charset="0"/>
            </a:endParaRPr>
          </a:p>
          <a:p>
            <a:endParaRPr lang="en-US" sz="2200" dirty="0">
              <a:latin typeface="Amasis MT Std" pitchFamily="18" charset="0"/>
            </a:endParaRPr>
          </a:p>
          <a:p>
            <a:r>
              <a:rPr lang="en-US" sz="2200" dirty="0">
                <a:latin typeface="Amasis MT Std" pitchFamily="18" charset="0"/>
              </a:rPr>
              <a:t>When the samples arrive at our facility, we will verify the sample labeling matches the request. If an error is identified in the request form, we can fax it to you for correction. If an error is identified in the sample labeling, it may require a sample recollect. </a:t>
            </a:r>
          </a:p>
          <a:p>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2119" y="1524000"/>
            <a:ext cx="3175841" cy="237207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938639"/>
            <a:ext cx="838200" cy="838200"/>
          </a:xfrm>
          <a:prstGeom prst="rect">
            <a:avLst/>
          </a:prstGeom>
        </p:spPr>
      </p:pic>
      <p:sp>
        <p:nvSpPr>
          <p:cNvPr id="6" name="Rounded Rectangle 5"/>
          <p:cNvSpPr/>
          <p:nvPr/>
        </p:nvSpPr>
        <p:spPr>
          <a:xfrm>
            <a:off x="7391400" y="1447800"/>
            <a:ext cx="1143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This is our lab where we test your samples.</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21060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wipe(down)">
                                      <p:cBhvr>
                                        <p:cTn id="7" dur="5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wipe(down)">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wipe(down)">
                                      <p:cBhvr>
                                        <p:cTn id="17" dur="5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wipe(down)">
                                      <p:cBhvr>
                                        <p:cTn id="22" dur="5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1"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3" presetClass="path" presetSubtype="0" accel="50000" decel="50000" fill="hold" nodeType="clickEffect">
                                  <p:stCondLst>
                                    <p:cond delay="0"/>
                                  </p:stCondLst>
                                  <p:childTnLst>
                                    <p:animMotion origin="layout" path="M -0.1125 0.00556 L 0.425 -0.00069 " pathEditMode="relative" rAng="0" ptsTypes="AA">
                                      <p:cBhvr>
                                        <p:cTn id="42" dur="2000" fill="hold"/>
                                        <p:tgtEl>
                                          <p:spTgt spid="3"/>
                                        </p:tgtEl>
                                        <p:attrNameLst>
                                          <p:attrName>ppt_x</p:attrName>
                                          <p:attrName>ppt_y</p:attrName>
                                        </p:attrNameLst>
                                      </p:cBhvr>
                                      <p:rCtr x="26875" y="-324"/>
                                    </p:animMotion>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1">
                                            <p:txEl>
                                              <p:pRg st="11" end="11"/>
                                            </p:txEl>
                                          </p:spTgt>
                                        </p:tgtEl>
                                        <p:attrNameLst>
                                          <p:attrName>style.visibility</p:attrName>
                                        </p:attrNameLst>
                                      </p:cBhvr>
                                      <p:to>
                                        <p:strVal val="visible"/>
                                      </p:to>
                                    </p:set>
                                    <p:animEffect transition="in" filter="wipe(down)">
                                      <p:cBhvr>
                                        <p:cTn id="47" dur="500"/>
                                        <p:tgtEl>
                                          <p:spTgt spid="1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Product Issue</a:t>
            </a:r>
          </a:p>
        </p:txBody>
      </p:sp>
      <p:sp>
        <p:nvSpPr>
          <p:cNvPr id="11" name="Content Placeholder 10"/>
          <p:cNvSpPr>
            <a:spLocks noGrp="1"/>
          </p:cNvSpPr>
          <p:nvPr>
            <p:ph idx="1"/>
          </p:nvPr>
        </p:nvSpPr>
        <p:spPr>
          <a:xfrm>
            <a:off x="457200" y="1295400"/>
            <a:ext cx="8183880" cy="4267200"/>
          </a:xfrm>
        </p:spPr>
        <p:txBody>
          <a:bodyPr>
            <a:normAutofit/>
          </a:bodyPr>
          <a:lstStyle/>
          <a:p>
            <a:r>
              <a:rPr lang="en-US" sz="2000" dirty="0">
                <a:latin typeface="Amasis MT Std" pitchFamily="18" charset="0"/>
              </a:rPr>
              <a:t>Products can be picked up from We Are Blood by your facility’s courier </a:t>
            </a:r>
            <a:r>
              <a:rPr lang="en-US" sz="2000" i="1" dirty="0">
                <a:latin typeface="Amasis MT Std" pitchFamily="18" charset="0"/>
              </a:rPr>
              <a:t>or</a:t>
            </a:r>
            <a:r>
              <a:rPr lang="en-US" sz="2000" dirty="0">
                <a:latin typeface="Amasis MT Std" pitchFamily="18" charset="0"/>
              </a:rPr>
              <a:t> delivered by We Are Blood</a:t>
            </a:r>
          </a:p>
          <a:p>
            <a:r>
              <a:rPr lang="en-US" sz="2000" dirty="0">
                <a:latin typeface="Amasis MT Std" pitchFamily="18" charset="0"/>
              </a:rPr>
              <a:t>Once products are released to your facility, they </a:t>
            </a:r>
            <a:r>
              <a:rPr lang="en-US" sz="2000" i="1" dirty="0">
                <a:latin typeface="Amasis MT Std" pitchFamily="18" charset="0"/>
              </a:rPr>
              <a:t>cannot </a:t>
            </a:r>
            <a:r>
              <a:rPr lang="en-US" sz="2000" dirty="0">
                <a:latin typeface="Amasis MT Std" pitchFamily="18" charset="0"/>
              </a:rPr>
              <a:t>be returned </a:t>
            </a:r>
            <a:r>
              <a:rPr lang="en-US" sz="1800" i="1" dirty="0">
                <a:latin typeface="Amasis MT Std" pitchFamily="18" charset="0"/>
              </a:rPr>
              <a:t>(unless stored in a validated refrigerator approved for use by We Are Blood)</a:t>
            </a:r>
          </a:p>
          <a:p>
            <a:r>
              <a:rPr lang="en-US" sz="2000" dirty="0">
                <a:latin typeface="Amasis MT Std" pitchFamily="18" charset="0"/>
              </a:rPr>
              <a:t>Patient information needed from your facility prior to release of products:</a:t>
            </a:r>
          </a:p>
          <a:p>
            <a:pPr lvl="1"/>
            <a:r>
              <a:rPr lang="x-none" sz="1600" b="1" i="1" dirty="0">
                <a:latin typeface="Amasis MT Std" pitchFamily="18" charset="0"/>
              </a:rPr>
              <a:t>Patient name, </a:t>
            </a:r>
            <a:r>
              <a:rPr lang="en-US" sz="1600" b="1" i="1" dirty="0">
                <a:latin typeface="Amasis MT Std" pitchFamily="18" charset="0"/>
              </a:rPr>
              <a:t>Medical Record Number </a:t>
            </a:r>
            <a:r>
              <a:rPr lang="en-US" sz="1600" b="1" dirty="0">
                <a:latin typeface="Amasis MT Std" pitchFamily="18" charset="0"/>
              </a:rPr>
              <a:t>or </a:t>
            </a:r>
            <a:r>
              <a:rPr lang="x-none" sz="1600" b="1" i="1" dirty="0">
                <a:latin typeface="Amasis MT Std" pitchFamily="18" charset="0"/>
              </a:rPr>
              <a:t>Social security number</a:t>
            </a:r>
            <a:r>
              <a:rPr lang="en-US" sz="1600" b="1" i="1" dirty="0">
                <a:latin typeface="Amasis MT Std" pitchFamily="18" charset="0"/>
              </a:rPr>
              <a:t>,</a:t>
            </a:r>
            <a:r>
              <a:rPr lang="x-none" sz="1600" b="1" i="1" dirty="0">
                <a:latin typeface="Amasis MT Std" pitchFamily="18" charset="0"/>
              </a:rPr>
              <a:t> and Typenex (</a:t>
            </a:r>
            <a:r>
              <a:rPr lang="en-US" sz="1600" b="1" i="1" dirty="0">
                <a:latin typeface="Amasis MT Std" pitchFamily="18" charset="0"/>
              </a:rPr>
              <a:t>blood bank </a:t>
            </a:r>
            <a:r>
              <a:rPr lang="x-none" sz="1600" b="1" i="1" dirty="0">
                <a:latin typeface="Amasis MT Std" pitchFamily="18" charset="0"/>
              </a:rPr>
              <a:t>wristband) number</a:t>
            </a:r>
            <a:endParaRPr lang="en-US" sz="1600" b="1" dirty="0">
              <a:latin typeface="Amasis MT Std" pitchFamily="18" charset="0"/>
            </a:endParaRPr>
          </a:p>
          <a:p>
            <a:pPr marL="347472" lvl="1" indent="0">
              <a:buNone/>
            </a:pPr>
            <a:r>
              <a:rPr lang="x-none" sz="1600" b="1" i="1" dirty="0">
                <a:latin typeface="Amasis MT Std" pitchFamily="18" charset="0"/>
              </a:rPr>
              <a:t>Note: This information should be obtained from the patient’s armband attached to the patient - NOT the patient</a:t>
            </a:r>
            <a:r>
              <a:rPr lang="en-US" sz="1600" b="1" i="1" dirty="0">
                <a:latin typeface="Amasis MT Std" pitchFamily="18" charset="0"/>
              </a:rPr>
              <a:t>’</a:t>
            </a:r>
            <a:r>
              <a:rPr lang="x-none" sz="1600" b="1" i="1" dirty="0">
                <a:latin typeface="Amasis MT Std" pitchFamily="18" charset="0"/>
              </a:rPr>
              <a:t>s chart. If you discover that the patient is NOT wearing the armband at the time of the anticipated transfusion, call </a:t>
            </a:r>
            <a:r>
              <a:rPr lang="en-US" sz="1600" b="1" i="1" dirty="0">
                <a:latin typeface="Amasis MT Std" pitchFamily="18" charset="0"/>
              </a:rPr>
              <a:t>We Are Blood</a:t>
            </a:r>
            <a:r>
              <a:rPr lang="x-none" sz="1600" b="1" i="1" dirty="0">
                <a:latin typeface="Amasis MT Std" pitchFamily="18" charset="0"/>
              </a:rPr>
              <a:t> laboratory immediately.</a:t>
            </a:r>
            <a:endParaRPr lang="en-US" sz="1600" b="1" dirty="0">
              <a:latin typeface="Amasis MT Std" pitchFamily="18" charset="0"/>
            </a:endParaRPr>
          </a:p>
          <a:p>
            <a:pPr marL="347472" lvl="1" indent="0">
              <a:buNone/>
            </a:pPr>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173302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Product Issue</a:t>
            </a:r>
          </a:p>
        </p:txBody>
      </p:sp>
      <p:sp>
        <p:nvSpPr>
          <p:cNvPr id="11" name="Content Placeholder 10"/>
          <p:cNvSpPr>
            <a:spLocks noGrp="1"/>
          </p:cNvSpPr>
          <p:nvPr>
            <p:ph idx="1"/>
          </p:nvPr>
        </p:nvSpPr>
        <p:spPr>
          <a:xfrm>
            <a:off x="457200" y="1295400"/>
            <a:ext cx="8183880" cy="4267200"/>
          </a:xfrm>
        </p:spPr>
        <p:txBody>
          <a:bodyPr>
            <a:normAutofit fontScale="85000" lnSpcReduction="20000"/>
          </a:bodyPr>
          <a:lstStyle/>
          <a:p>
            <a:r>
              <a:rPr lang="en-US" sz="2200" dirty="0">
                <a:latin typeface="Amasis MT Std" pitchFamily="18" charset="0"/>
              </a:rPr>
              <a:t>The lab technologist will verify the information provided prior to release of products</a:t>
            </a:r>
          </a:p>
          <a:p>
            <a:pPr lvl="1"/>
            <a:r>
              <a:rPr lang="en-US" sz="2200" dirty="0">
                <a:latin typeface="Amasis MT Std" pitchFamily="18" charset="0"/>
              </a:rPr>
              <a:t>Discrepancy? recollect patient/repeat testing</a:t>
            </a:r>
          </a:p>
          <a:p>
            <a:pPr lvl="1"/>
            <a:endParaRPr lang="en-US" sz="2200" dirty="0">
              <a:latin typeface="Amasis MT Std" pitchFamily="18" charset="0"/>
            </a:endParaRPr>
          </a:p>
          <a:p>
            <a:r>
              <a:rPr lang="en-US" sz="2200" dirty="0">
                <a:latin typeface="Amasis MT Std" pitchFamily="18" charset="0"/>
              </a:rPr>
              <a:t>Ready to transfuse?</a:t>
            </a:r>
          </a:p>
          <a:p>
            <a:pPr lvl="1"/>
            <a:r>
              <a:rPr lang="en-US" sz="2200" dirty="0">
                <a:latin typeface="Amasis MT Std" pitchFamily="18" charset="0"/>
              </a:rPr>
              <a:t>If product(s) are delivered by We Are Blood, they will be left without a cooler. </a:t>
            </a:r>
          </a:p>
          <a:p>
            <a:pPr lvl="1"/>
            <a:r>
              <a:rPr lang="en-US" sz="2200" dirty="0">
                <a:latin typeface="Amasis MT Std" pitchFamily="18" charset="0"/>
              </a:rPr>
              <a:t>You will have </a:t>
            </a:r>
            <a:r>
              <a:rPr lang="en-US" sz="2200" b="1" i="1" dirty="0">
                <a:solidFill>
                  <a:srgbClr val="A50021"/>
                </a:solidFill>
                <a:latin typeface="Amasis MT Std" pitchFamily="18" charset="0"/>
              </a:rPr>
              <a:t>4 hours</a:t>
            </a:r>
            <a:r>
              <a:rPr lang="en-US" sz="2200" dirty="0">
                <a:latin typeface="Amasis MT Std" pitchFamily="18" charset="0"/>
              </a:rPr>
              <a:t> to complete transfusion from time of delivery.</a:t>
            </a:r>
            <a:br>
              <a:rPr lang="en-US" sz="2200" dirty="0">
                <a:latin typeface="Amasis MT Std" pitchFamily="18" charset="0"/>
              </a:rPr>
            </a:br>
            <a:endParaRPr lang="en-US" sz="2200" dirty="0">
              <a:latin typeface="Amasis MT Std" pitchFamily="18" charset="0"/>
            </a:endParaRPr>
          </a:p>
          <a:p>
            <a:r>
              <a:rPr lang="en-US" sz="2200" dirty="0">
                <a:latin typeface="Amasis MT Std" pitchFamily="18" charset="0"/>
              </a:rPr>
              <a:t>Not quite ready to transfuse?</a:t>
            </a:r>
          </a:p>
          <a:p>
            <a:pPr lvl="1"/>
            <a:r>
              <a:rPr lang="en-US" sz="2200" dirty="0">
                <a:latin typeface="Amasis MT Std" pitchFamily="18" charset="0"/>
              </a:rPr>
              <a:t>Product(s) will be left in a cooler. They can remain in the cooler for up to 6 hours. A note on the cooler will let you know how long the products can remain in the cooler.</a:t>
            </a:r>
          </a:p>
          <a:p>
            <a:pPr lvl="1"/>
            <a:r>
              <a:rPr lang="en-US" sz="2200" dirty="0">
                <a:latin typeface="Amasis MT Std" pitchFamily="18" charset="0"/>
              </a:rPr>
              <a:t>You will have </a:t>
            </a:r>
            <a:r>
              <a:rPr lang="en-US" sz="2200" b="1" i="1" dirty="0">
                <a:solidFill>
                  <a:srgbClr val="A50021"/>
                </a:solidFill>
                <a:latin typeface="Amasis MT Std" pitchFamily="18" charset="0"/>
              </a:rPr>
              <a:t>4 hours</a:t>
            </a:r>
            <a:r>
              <a:rPr lang="en-US" sz="2200" dirty="0">
                <a:latin typeface="Amasis MT Std" pitchFamily="18" charset="0"/>
              </a:rPr>
              <a:t> to complete transfusion from the time products were removed from the cooler.</a:t>
            </a:r>
          </a:p>
          <a:p>
            <a:pPr marL="347472" lvl="1" indent="0">
              <a:buNone/>
            </a:pPr>
            <a:r>
              <a:rPr lang="en-US" sz="2200" dirty="0">
                <a:latin typeface="Amasis MT Std" pitchFamily="18" charset="0"/>
              </a:rPr>
              <a:t> </a:t>
            </a:r>
          </a:p>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173302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xEl>
                                              <p:pRg st="3" end="3"/>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
                                            <p:txEl>
                                              <p:pRg st="4" end="4"/>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1">
                                            <p:txEl>
                                              <p:pRg st="7" end="7"/>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1">
                                            <p:txEl>
                                              <p:pRg st="8" end="8"/>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a:t>
            </a:r>
          </a:p>
        </p:txBody>
      </p:sp>
      <p:sp>
        <p:nvSpPr>
          <p:cNvPr id="11" name="Content Placeholder 10"/>
          <p:cNvSpPr>
            <a:spLocks noGrp="1"/>
          </p:cNvSpPr>
          <p:nvPr>
            <p:ph idx="1"/>
          </p:nvPr>
        </p:nvSpPr>
        <p:spPr>
          <a:xfrm>
            <a:off x="457200" y="1295400"/>
            <a:ext cx="8183880" cy="4267200"/>
          </a:xfrm>
        </p:spPr>
        <p:txBody>
          <a:bodyPr>
            <a:normAutofit/>
          </a:bodyPr>
          <a:lstStyle/>
          <a:p>
            <a:pPr lvl="0"/>
            <a:r>
              <a:rPr lang="en-US" dirty="0">
                <a:latin typeface="Amasis MT Std" pitchFamily="18" charset="0"/>
              </a:rPr>
              <a:t>Patient Consent</a:t>
            </a:r>
          </a:p>
          <a:p>
            <a:pPr lvl="1"/>
            <a:r>
              <a:rPr lang="en-US" dirty="0">
                <a:latin typeface="Amasis MT Std" pitchFamily="18" charset="0"/>
              </a:rPr>
              <a:t>Required prior to transfusion, consent shall include:</a:t>
            </a:r>
          </a:p>
          <a:p>
            <a:pPr lvl="2"/>
            <a:r>
              <a:rPr lang="en-US" dirty="0">
                <a:latin typeface="Amasis MT Std" pitchFamily="18" charset="0"/>
              </a:rPr>
              <a:t>A description of the risks, benefits and treatment alternatives (including nontreatment)</a:t>
            </a:r>
          </a:p>
          <a:p>
            <a:pPr lvl="2"/>
            <a:r>
              <a:rPr lang="en-US" dirty="0">
                <a:latin typeface="Amasis MT Std" pitchFamily="18" charset="0"/>
              </a:rPr>
              <a:t>The opportunity to ask questions</a:t>
            </a:r>
          </a:p>
          <a:p>
            <a:pPr lvl="2"/>
            <a:r>
              <a:rPr lang="en-US" dirty="0">
                <a:latin typeface="Amasis MT Std" pitchFamily="18" charset="0"/>
              </a:rPr>
              <a:t>The right to accept or refuse transfusion</a:t>
            </a:r>
          </a:p>
          <a:p>
            <a:pPr lvl="0"/>
            <a:endParaRPr lang="en-US" sz="2000" dirty="0">
              <a:latin typeface="Amasis MT Std" pitchFamily="18" charset="0"/>
            </a:endParaRPr>
          </a:p>
          <a:p>
            <a:pPr lvl="1"/>
            <a:endParaRPr lang="en-US" sz="1600" dirty="0">
              <a:latin typeface="Amasis MT Std" pitchFamily="18" charset="0"/>
            </a:endParaRPr>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320129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a:t>
            </a:r>
          </a:p>
        </p:txBody>
      </p:sp>
      <p:sp>
        <p:nvSpPr>
          <p:cNvPr id="11" name="Content Placeholder 10"/>
          <p:cNvSpPr>
            <a:spLocks noGrp="1"/>
          </p:cNvSpPr>
          <p:nvPr>
            <p:ph idx="1"/>
          </p:nvPr>
        </p:nvSpPr>
        <p:spPr>
          <a:xfrm>
            <a:off x="457200" y="1295400"/>
            <a:ext cx="8183880" cy="4267200"/>
          </a:xfrm>
        </p:spPr>
        <p:txBody>
          <a:bodyPr>
            <a:noAutofit/>
          </a:bodyPr>
          <a:lstStyle/>
          <a:p>
            <a:pPr lvl="0"/>
            <a:r>
              <a:rPr lang="x-none" sz="2000" dirty="0">
                <a:latin typeface="Amasis MT Std" pitchFamily="18" charset="0"/>
              </a:rPr>
              <a:t>Immediately before transfusion, </a:t>
            </a:r>
            <a:r>
              <a:rPr lang="x-none" sz="2000" dirty="0">
                <a:solidFill>
                  <a:srgbClr val="990033"/>
                </a:solidFill>
                <a:latin typeface="Amasis MT Std" pitchFamily="18" charset="0"/>
              </a:rPr>
              <a:t>the transfusionist and one other individual</a:t>
            </a:r>
            <a:r>
              <a:rPr lang="x-none" sz="2000" dirty="0">
                <a:latin typeface="Amasis MT Std" pitchFamily="18" charset="0"/>
              </a:rPr>
              <a:t> shall, in the presence of the recipient, verify the following information matching the blood or blood component with the intended recipient:</a:t>
            </a:r>
            <a:endParaRPr lang="en-US" sz="2000" dirty="0">
              <a:latin typeface="Amasis MT Std" pitchFamily="18" charset="0"/>
            </a:endParaRPr>
          </a:p>
          <a:p>
            <a:pPr lvl="1"/>
            <a:r>
              <a:rPr lang="en-US" sz="1600" b="1" i="1" dirty="0">
                <a:latin typeface="Amasis MT Std" pitchFamily="18" charset="0"/>
              </a:rPr>
              <a:t>The intended recipient’s identification (Name, Medical Record Number </a:t>
            </a:r>
            <a:r>
              <a:rPr lang="en-US" sz="1600" b="1" dirty="0">
                <a:latin typeface="Amasis MT Std" pitchFamily="18" charset="0"/>
              </a:rPr>
              <a:t>or </a:t>
            </a:r>
            <a:r>
              <a:rPr lang="en-US" sz="1600" b="1" i="1" dirty="0">
                <a:latin typeface="Amasis MT Std" pitchFamily="18" charset="0"/>
              </a:rPr>
              <a:t>Social security number, and </a:t>
            </a:r>
            <a:r>
              <a:rPr lang="en-US" sz="1600" b="1" i="1" dirty="0" err="1">
                <a:latin typeface="Amasis MT Std" pitchFamily="18" charset="0"/>
              </a:rPr>
              <a:t>Typenex</a:t>
            </a:r>
            <a:r>
              <a:rPr lang="en-US" sz="1600" b="1" i="1" dirty="0">
                <a:latin typeface="Amasis MT Std" pitchFamily="18" charset="0"/>
              </a:rPr>
              <a:t> (blood bank wristband) number</a:t>
            </a:r>
            <a:endParaRPr lang="en-US" sz="2000" b="1" dirty="0">
              <a:latin typeface="Amasis MT Std" pitchFamily="18" charset="0"/>
            </a:endParaRPr>
          </a:p>
          <a:p>
            <a:pPr lvl="1"/>
            <a:r>
              <a:rPr lang="en-US" sz="1600" b="1" i="1" dirty="0">
                <a:latin typeface="Amasis MT Std" pitchFamily="18" charset="0"/>
              </a:rPr>
              <a:t>The intended recipient’s ABO group and Rh type.</a:t>
            </a:r>
            <a:endParaRPr lang="en-US" sz="2000" b="1" dirty="0">
              <a:latin typeface="Amasis MT Std" pitchFamily="18" charset="0"/>
            </a:endParaRPr>
          </a:p>
          <a:p>
            <a:pPr lvl="1"/>
            <a:r>
              <a:rPr lang="en-US" sz="1600" b="1" i="1" dirty="0">
                <a:latin typeface="Amasis MT Std" pitchFamily="18" charset="0"/>
              </a:rPr>
              <a:t>The donation (product) identification number</a:t>
            </a:r>
            <a:endParaRPr lang="en-US" sz="2000" b="1" dirty="0">
              <a:latin typeface="Amasis MT Std" pitchFamily="18" charset="0"/>
            </a:endParaRPr>
          </a:p>
          <a:p>
            <a:pPr lvl="1"/>
            <a:r>
              <a:rPr lang="en-US" sz="1600" b="1" i="1" dirty="0">
                <a:latin typeface="Amasis MT Std" pitchFamily="18" charset="0"/>
              </a:rPr>
              <a:t>The donor ABO group and Rh type</a:t>
            </a:r>
            <a:endParaRPr lang="en-US" sz="2000" b="1" dirty="0">
              <a:latin typeface="Amasis MT Std" pitchFamily="18" charset="0"/>
            </a:endParaRPr>
          </a:p>
          <a:p>
            <a:pPr lvl="1"/>
            <a:r>
              <a:rPr lang="en-US" sz="1600" b="1" i="1" dirty="0">
                <a:latin typeface="Amasis MT Std" pitchFamily="18" charset="0"/>
              </a:rPr>
              <a:t>The interpretation of crossmatch test</a:t>
            </a:r>
            <a:endParaRPr lang="en-US" sz="2000" b="1" dirty="0">
              <a:latin typeface="Amasis MT Std" pitchFamily="18" charset="0"/>
            </a:endParaRPr>
          </a:p>
          <a:p>
            <a:pPr lvl="1"/>
            <a:r>
              <a:rPr lang="en-US" sz="1600" b="1" i="1" dirty="0">
                <a:latin typeface="Amasis MT Std" pitchFamily="18" charset="0"/>
              </a:rPr>
              <a:t>Special transfusion requirements</a:t>
            </a:r>
            <a:endParaRPr lang="en-US" sz="2000" b="1" dirty="0">
              <a:latin typeface="Amasis MT Std" pitchFamily="18" charset="0"/>
            </a:endParaRPr>
          </a:p>
          <a:p>
            <a:pPr lvl="1"/>
            <a:r>
              <a:rPr lang="en-US" sz="1600" b="1" i="1" dirty="0">
                <a:latin typeface="Amasis MT Std" pitchFamily="18" charset="0"/>
              </a:rPr>
              <a:t>The expiration date of the product (product is not expired)</a:t>
            </a:r>
            <a:endParaRPr lang="en-US" sz="2000" b="1" dirty="0">
              <a:latin typeface="Amasis MT Std" pitchFamily="18" charset="0"/>
            </a:endParaRPr>
          </a:p>
          <a:p>
            <a:pPr marL="0" indent="0">
              <a:buNone/>
            </a:pPr>
            <a:br>
              <a:rPr lang="en-US" sz="1100" b="1" i="1" dirty="0">
                <a:latin typeface="Amasis MT Std" pitchFamily="18" charset="0"/>
              </a:rPr>
            </a:br>
            <a:r>
              <a:rPr lang="en-US" sz="1100" b="1" i="1" dirty="0">
                <a:latin typeface="Amasis MT Std" pitchFamily="18" charset="0"/>
              </a:rPr>
              <a:t>Note: This information </a:t>
            </a:r>
            <a:r>
              <a:rPr lang="en-US" sz="1100" b="1" i="1" u="sng" dirty="0">
                <a:latin typeface="Amasis MT Std" pitchFamily="18" charset="0"/>
              </a:rPr>
              <a:t>must</a:t>
            </a:r>
            <a:r>
              <a:rPr lang="en-US" sz="1100" b="1" i="1" dirty="0">
                <a:latin typeface="Amasis MT Std" pitchFamily="18" charset="0"/>
              </a:rPr>
              <a:t> be verified with the patient’s armband on the patient-NOT from the patient’s chart. If you discover that the patient is NOT wearing the armband at the time of the anticipated transfusion, call We Are Blood laboratory immediately.</a:t>
            </a:r>
            <a:r>
              <a:rPr lang="en-US" sz="1100" dirty="0">
                <a:latin typeface="Amasis MT Std" pitchFamily="18" charset="0"/>
              </a:rPr>
              <a:t> </a:t>
            </a:r>
            <a:r>
              <a:rPr lang="en-US" sz="1400" dirty="0">
                <a:latin typeface="Amasis MT Std" pitchFamily="18" charset="0"/>
              </a:rPr>
              <a:t> </a:t>
            </a:r>
          </a:p>
          <a:p>
            <a:pPr lvl="1"/>
            <a:endParaRPr lang="en-US" sz="1100" dirty="0"/>
          </a:p>
          <a:p>
            <a:pPr lvl="1"/>
            <a:endParaRPr lang="en-US" sz="11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17721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a:t>
            </a:r>
          </a:p>
        </p:txBody>
      </p:sp>
      <p:sp>
        <p:nvSpPr>
          <p:cNvPr id="11" name="Content Placeholder 10"/>
          <p:cNvSpPr>
            <a:spLocks noGrp="1"/>
          </p:cNvSpPr>
          <p:nvPr>
            <p:ph idx="1"/>
          </p:nvPr>
        </p:nvSpPr>
        <p:spPr>
          <a:xfrm>
            <a:off x="457200" y="1295400"/>
            <a:ext cx="8183880" cy="4267200"/>
          </a:xfrm>
        </p:spPr>
        <p:txBody>
          <a:bodyPr>
            <a:normAutofit fontScale="55000" lnSpcReduction="20000"/>
          </a:bodyPr>
          <a:lstStyle/>
          <a:p>
            <a:pPr marL="0" lvl="0" indent="0">
              <a:buNone/>
            </a:pPr>
            <a:r>
              <a:rPr lang="en-US" sz="2900" dirty="0">
                <a:latin typeface="Amasis MT Std" pitchFamily="18" charset="0"/>
              </a:rPr>
              <a:t>Monitor transfusion per your facility’s policy</a:t>
            </a:r>
          </a:p>
          <a:p>
            <a:pPr marL="0" lvl="0" indent="0">
              <a:buNone/>
            </a:pPr>
            <a:endParaRPr lang="en-US" sz="2900" dirty="0">
              <a:latin typeface="Amasis MT Std" pitchFamily="18" charset="0"/>
            </a:endParaRPr>
          </a:p>
          <a:p>
            <a:pPr marL="0" lvl="0" indent="0">
              <a:buNone/>
            </a:pPr>
            <a:r>
              <a:rPr lang="en-US" sz="2900" dirty="0">
                <a:latin typeface="Amasis MT Std" pitchFamily="18" charset="0"/>
              </a:rPr>
              <a:t>AABB Standards state:</a:t>
            </a:r>
          </a:p>
          <a:p>
            <a:pPr lvl="0"/>
            <a:r>
              <a:rPr lang="en-US" sz="2900" dirty="0">
                <a:latin typeface="Amasis MT Std" pitchFamily="18" charset="0"/>
              </a:rPr>
              <a:t>All identification attached to the container shall remain attached until the transfusion has been terminated.</a:t>
            </a:r>
          </a:p>
          <a:p>
            <a:pPr lvl="0"/>
            <a:r>
              <a:rPr lang="en-US" sz="2900" dirty="0">
                <a:latin typeface="Amasis MT Std" pitchFamily="18" charset="0"/>
              </a:rPr>
              <a:t>The patient shall be monitored for potential adverse events during the transfusion and for an appropriate time after transfusion.</a:t>
            </a:r>
          </a:p>
          <a:p>
            <a:pPr lvl="0"/>
            <a:r>
              <a:rPr lang="en-US" sz="2900" dirty="0">
                <a:latin typeface="Amasis MT Std" pitchFamily="18" charset="0"/>
              </a:rPr>
              <a:t>Specific written instructions concerning possible adverse events, including emergency medical care contacts, shall be provided to the patient or a responsible caregiver when direct medical observation or monitoring of the patient will not be available after transfusion.</a:t>
            </a:r>
          </a:p>
          <a:p>
            <a:pPr lvl="0"/>
            <a:r>
              <a:rPr lang="en-US" sz="2900" dirty="0">
                <a:latin typeface="Amasis MT Std" pitchFamily="18" charset="0"/>
              </a:rPr>
              <a:t>Blood and blood components shall be transfused through a sterile, pyrogen-free transfusion set that has a filter designed to retain particles potentially harmful to the recipient.</a:t>
            </a:r>
          </a:p>
          <a:p>
            <a:pPr lvl="0"/>
            <a:r>
              <a:rPr lang="en-US" sz="2900" dirty="0">
                <a:latin typeface="Amasis MT Std" pitchFamily="18" charset="0"/>
              </a:rPr>
              <a:t>With the exception of 0.9% sodium chloride (USP), drugs or medications shall not be added to blood or blood components unless:</a:t>
            </a:r>
          </a:p>
          <a:p>
            <a:pPr lvl="1"/>
            <a:r>
              <a:rPr lang="en-US" sz="2500" dirty="0">
                <a:latin typeface="Amasis MT Std" pitchFamily="18" charset="0"/>
              </a:rPr>
              <a:t>approved for this use by the FDA, or</a:t>
            </a:r>
          </a:p>
          <a:p>
            <a:pPr lvl="1"/>
            <a:r>
              <a:rPr lang="en-US" sz="2500" dirty="0">
                <a:latin typeface="Amasis MT Std" pitchFamily="18" charset="0"/>
              </a:rPr>
              <a:t>There is documentation available to show that the addition is safe and does not adversely affect the blood or blood component</a:t>
            </a:r>
          </a:p>
          <a:p>
            <a:pPr lvl="0"/>
            <a:endParaRPr lang="en-US" sz="2000" dirty="0">
              <a:latin typeface="Amasis MT Std" pitchFamily="18" charset="0"/>
            </a:endParaRPr>
          </a:p>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66723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 Documentation</a:t>
            </a:r>
          </a:p>
        </p:txBody>
      </p:sp>
      <p:sp>
        <p:nvSpPr>
          <p:cNvPr id="11" name="Content Placeholder 10"/>
          <p:cNvSpPr>
            <a:spLocks noGrp="1"/>
          </p:cNvSpPr>
          <p:nvPr>
            <p:ph idx="1"/>
          </p:nvPr>
        </p:nvSpPr>
        <p:spPr>
          <a:xfrm>
            <a:off x="457200" y="1295400"/>
            <a:ext cx="8183880" cy="4267200"/>
          </a:xfrm>
        </p:spPr>
        <p:txBody>
          <a:bodyPr>
            <a:normAutofit/>
          </a:bodyPr>
          <a:lstStyle/>
          <a:p>
            <a:r>
              <a:rPr lang="en-US" sz="2400" dirty="0">
                <a:latin typeface="Amasis MT Std" pitchFamily="18" charset="0"/>
              </a:rPr>
              <a:t>Include in the patient’s medical record:</a:t>
            </a:r>
          </a:p>
          <a:p>
            <a:pPr lvl="1"/>
            <a:r>
              <a:rPr lang="en-US" sz="1800" dirty="0">
                <a:latin typeface="Amasis MT Std" pitchFamily="18" charset="0"/>
              </a:rPr>
              <a:t>The transfusion order</a:t>
            </a:r>
          </a:p>
          <a:p>
            <a:pPr lvl="1"/>
            <a:r>
              <a:rPr lang="en-US" sz="1800" dirty="0">
                <a:latin typeface="Amasis MT Std" pitchFamily="18" charset="0"/>
              </a:rPr>
              <a:t>Patient consent</a:t>
            </a:r>
          </a:p>
          <a:p>
            <a:pPr lvl="1"/>
            <a:r>
              <a:rPr lang="en-US" sz="1800" dirty="0">
                <a:latin typeface="Amasis MT Std" pitchFamily="18" charset="0"/>
              </a:rPr>
              <a:t>The name of the component</a:t>
            </a:r>
          </a:p>
          <a:p>
            <a:pPr lvl="1"/>
            <a:r>
              <a:rPr lang="en-US" sz="1800" dirty="0">
                <a:latin typeface="Amasis MT Std" pitchFamily="18" charset="0"/>
              </a:rPr>
              <a:t>The donation ID #</a:t>
            </a:r>
          </a:p>
          <a:p>
            <a:pPr lvl="1"/>
            <a:r>
              <a:rPr lang="en-US" sz="1800" dirty="0">
                <a:latin typeface="Amasis MT Std" pitchFamily="18" charset="0"/>
              </a:rPr>
              <a:t>Date and time of transfusion</a:t>
            </a:r>
          </a:p>
          <a:p>
            <a:pPr lvl="1"/>
            <a:r>
              <a:rPr lang="en-US" sz="1800" dirty="0">
                <a:latin typeface="Amasis MT Std" pitchFamily="18" charset="0"/>
              </a:rPr>
              <a:t>Pre- and post-transfusion vital signs</a:t>
            </a:r>
          </a:p>
          <a:p>
            <a:pPr lvl="1"/>
            <a:r>
              <a:rPr lang="en-US" sz="1800" dirty="0">
                <a:latin typeface="Amasis MT Std" pitchFamily="18" charset="0"/>
              </a:rPr>
              <a:t>Amount transfused</a:t>
            </a:r>
          </a:p>
          <a:p>
            <a:pPr lvl="1"/>
            <a:r>
              <a:rPr lang="en-US" sz="1800" dirty="0" err="1">
                <a:latin typeface="Amasis MT Std" pitchFamily="18" charset="0"/>
              </a:rPr>
              <a:t>Transfusionist</a:t>
            </a:r>
            <a:r>
              <a:rPr lang="en-US" sz="1800" dirty="0">
                <a:latin typeface="Amasis MT Std" pitchFamily="18" charset="0"/>
              </a:rPr>
              <a:t> ID</a:t>
            </a:r>
          </a:p>
          <a:p>
            <a:pPr lvl="1"/>
            <a:r>
              <a:rPr lang="en-US" sz="1800" dirty="0">
                <a:latin typeface="Amasis MT Std" pitchFamily="18" charset="0"/>
              </a:rPr>
              <a:t>Any transfusion-related adverse events</a:t>
            </a:r>
          </a:p>
          <a:p>
            <a:pPr lvl="1"/>
            <a:endParaRPr lang="en-US" sz="1800" dirty="0">
              <a:latin typeface="Amasis MT Std" pitchFamily="18" charset="0"/>
            </a:endParaRPr>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411638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 Reactions</a:t>
            </a:r>
          </a:p>
        </p:txBody>
      </p:sp>
      <p:sp>
        <p:nvSpPr>
          <p:cNvPr id="11" name="Content Placeholder 10"/>
          <p:cNvSpPr>
            <a:spLocks noGrp="1"/>
          </p:cNvSpPr>
          <p:nvPr>
            <p:ph idx="1"/>
          </p:nvPr>
        </p:nvSpPr>
        <p:spPr>
          <a:xfrm>
            <a:off x="457200" y="1295400"/>
            <a:ext cx="8183880" cy="4267200"/>
          </a:xfrm>
        </p:spPr>
        <p:txBody>
          <a:bodyPr>
            <a:normAutofit/>
          </a:bodyPr>
          <a:lstStyle/>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5" name="Content Placeholder 10"/>
          <p:cNvSpPr txBox="1">
            <a:spLocks/>
          </p:cNvSpPr>
          <p:nvPr/>
        </p:nvSpPr>
        <p:spPr>
          <a:xfrm>
            <a:off x="609600" y="1447800"/>
            <a:ext cx="8183880" cy="42672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lvl="0"/>
            <a:r>
              <a:rPr lang="x-none" dirty="0">
                <a:latin typeface="Amasis MT Std" pitchFamily="18" charset="0"/>
              </a:rPr>
              <a:t>Signs and symptoms of a transfusion reaction:</a:t>
            </a:r>
            <a:endParaRPr lang="en-US" sz="3200" dirty="0">
              <a:latin typeface="Amasis MT Std" pitchFamily="18" charset="0"/>
            </a:endParaRPr>
          </a:p>
          <a:p>
            <a:pPr lvl="1"/>
            <a:r>
              <a:rPr lang="en-US" dirty="0">
                <a:latin typeface="Amasis MT Std" pitchFamily="18" charset="0"/>
              </a:rPr>
              <a:t>Febrile- fever and/or chills</a:t>
            </a:r>
            <a:endParaRPr lang="en-US" sz="2800" dirty="0">
              <a:latin typeface="Amasis MT Std" pitchFamily="18" charset="0"/>
            </a:endParaRPr>
          </a:p>
          <a:p>
            <a:pPr lvl="1"/>
            <a:r>
              <a:rPr lang="en-US" dirty="0">
                <a:latin typeface="Amasis MT Std" pitchFamily="18" charset="0"/>
              </a:rPr>
              <a:t>Allergic- Mild </a:t>
            </a:r>
            <a:r>
              <a:rPr lang="en-US" dirty="0" err="1">
                <a:latin typeface="Amasis MT Std" pitchFamily="18" charset="0"/>
              </a:rPr>
              <a:t>urticaria</a:t>
            </a:r>
            <a:r>
              <a:rPr lang="en-US" dirty="0">
                <a:latin typeface="Amasis MT Std" pitchFamily="18" charset="0"/>
              </a:rPr>
              <a:t>, itching, flushing</a:t>
            </a:r>
            <a:endParaRPr lang="en-US" sz="2800" dirty="0">
              <a:latin typeface="Amasis MT Std" pitchFamily="18" charset="0"/>
            </a:endParaRPr>
          </a:p>
          <a:p>
            <a:pPr lvl="1"/>
            <a:r>
              <a:rPr lang="en-US" dirty="0">
                <a:latin typeface="Amasis MT Std" pitchFamily="18" charset="0"/>
              </a:rPr>
              <a:t>Severe allergic- Blood pressure changes, asthma, edema, nausea/vomiting, diarrhea</a:t>
            </a:r>
            <a:endParaRPr lang="en-US" sz="2800" dirty="0">
              <a:latin typeface="Amasis MT Std" pitchFamily="18" charset="0"/>
            </a:endParaRPr>
          </a:p>
          <a:p>
            <a:pPr lvl="1"/>
            <a:r>
              <a:rPr lang="en-US" dirty="0">
                <a:latin typeface="Amasis MT Std" pitchFamily="18" charset="0"/>
              </a:rPr>
              <a:t>Hemolytic- fever, chills, chest/flank pain, hypotension, nausea/vomiting, flushing, dyspnea, hemoglobinuria, DIC, oliguria, pain at needle site, shock, generalized bleeding</a:t>
            </a:r>
            <a:endParaRPr lang="en-US" sz="4400" dirty="0">
              <a:latin typeface="Amasis MT Std" pitchFamily="18" charset="0"/>
            </a:endParaRPr>
          </a:p>
          <a:p>
            <a:pPr lvl="1"/>
            <a:endParaRPr lang="en-US" sz="2000" dirty="0">
              <a:latin typeface="Amasis MT Std" pitchFamily="18" charset="0"/>
            </a:endParaRPr>
          </a:p>
          <a:p>
            <a:pPr lvl="1"/>
            <a:endParaRPr lang="en-US" sz="2000" dirty="0">
              <a:latin typeface="Amasis MT Std" pitchFamily="18" charset="0"/>
            </a:endParaRPr>
          </a:p>
        </p:txBody>
      </p:sp>
    </p:spTree>
    <p:extLst>
      <p:ext uri="{BB962C8B-B14F-4D97-AF65-F5344CB8AC3E}">
        <p14:creationId xmlns:p14="http://schemas.microsoft.com/office/powerpoint/2010/main" val="325884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Sample Collection Overview</a:t>
            </a:r>
          </a:p>
        </p:txBody>
      </p:sp>
      <p:sp>
        <p:nvSpPr>
          <p:cNvPr id="11" name="Content Placeholder 10"/>
          <p:cNvSpPr>
            <a:spLocks noGrp="1"/>
          </p:cNvSpPr>
          <p:nvPr>
            <p:ph idx="1"/>
          </p:nvPr>
        </p:nvSpPr>
        <p:spPr>
          <a:xfrm>
            <a:off x="396716" y="1600200"/>
            <a:ext cx="8183880" cy="2969769"/>
          </a:xfrm>
        </p:spPr>
        <p:txBody>
          <a:bodyPr>
            <a:noAutofit/>
          </a:bodyPr>
          <a:lstStyle/>
          <a:p>
            <a:r>
              <a:rPr lang="en-US" sz="2000" dirty="0">
                <a:latin typeface="Amasis MT Std" pitchFamily="18" charset="0"/>
              </a:rPr>
              <a:t>It is the responsibility of the transfusing facility to collect and properly label blood samples for testing</a:t>
            </a:r>
          </a:p>
          <a:p>
            <a:pPr marL="0" indent="0">
              <a:buNone/>
            </a:pPr>
            <a:endParaRPr lang="en-US" sz="2000" dirty="0">
              <a:latin typeface="Amasis MT Std" pitchFamily="18" charset="0"/>
            </a:endParaRPr>
          </a:p>
          <a:p>
            <a:r>
              <a:rPr lang="en-US" sz="2000" dirty="0">
                <a:latin typeface="Amasis MT Std" pitchFamily="18" charset="0"/>
              </a:rPr>
              <a:t>Samples should only be collected by individuals who have completed this and any other training required by your facility</a:t>
            </a:r>
          </a:p>
          <a:p>
            <a:pPr marL="0" indent="0">
              <a:buNone/>
            </a:pPr>
            <a:endParaRPr lang="en-US" sz="2000" dirty="0">
              <a:latin typeface="Amasis MT Std" pitchFamily="18" charset="0"/>
            </a:endParaRPr>
          </a:p>
          <a:p>
            <a:r>
              <a:rPr lang="en-US" sz="2000" dirty="0">
                <a:latin typeface="Amasis MT Std" pitchFamily="18" charset="0"/>
              </a:rPr>
              <a:t>Packets are provided to your facility for sample collection that include sample tubes, a blood bank wristband and a request form</a:t>
            </a:r>
          </a:p>
          <a:p>
            <a:pPr lvl="8"/>
            <a:endParaRPr lang="en-US" sz="700" dirty="0">
              <a:latin typeface="Amasis MT Std"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104839"/>
            <a:ext cx="2457449" cy="4572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4515107"/>
            <a:ext cx="2297906" cy="107763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64422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 calcmode="lin" valueType="num">
                                      <p:cBhvr additive="base">
                                        <p:cTn id="1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 Reactions</a:t>
            </a:r>
          </a:p>
        </p:txBody>
      </p:sp>
      <p:sp>
        <p:nvSpPr>
          <p:cNvPr id="11" name="Content Placeholder 10"/>
          <p:cNvSpPr>
            <a:spLocks noGrp="1"/>
          </p:cNvSpPr>
          <p:nvPr>
            <p:ph idx="1"/>
          </p:nvPr>
        </p:nvSpPr>
        <p:spPr>
          <a:xfrm>
            <a:off x="457200" y="1295400"/>
            <a:ext cx="8183880" cy="4267200"/>
          </a:xfrm>
        </p:spPr>
        <p:txBody>
          <a:bodyPr>
            <a:normAutofit/>
          </a:bodyPr>
          <a:lstStyle/>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5" name="Content Placeholder 10"/>
          <p:cNvSpPr txBox="1">
            <a:spLocks/>
          </p:cNvSpPr>
          <p:nvPr/>
        </p:nvSpPr>
        <p:spPr>
          <a:xfrm>
            <a:off x="609600" y="1436451"/>
            <a:ext cx="8183880" cy="42672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lvl="0"/>
            <a:r>
              <a:rPr lang="en-US" dirty="0">
                <a:latin typeface="Amasis MT Std" pitchFamily="18" charset="0"/>
              </a:rPr>
              <a:t>If you suspect a transfusion reaction</a:t>
            </a:r>
            <a:r>
              <a:rPr lang="x-none">
                <a:latin typeface="Amasis MT Std" pitchFamily="18" charset="0"/>
              </a:rPr>
              <a:t>:</a:t>
            </a:r>
            <a:endParaRPr lang="en-US" sz="3200" dirty="0">
              <a:latin typeface="Amasis MT Std" pitchFamily="18" charset="0"/>
            </a:endParaRPr>
          </a:p>
          <a:p>
            <a:pPr lvl="1"/>
            <a:r>
              <a:rPr lang="en-US" sz="2800" b="1" dirty="0">
                <a:solidFill>
                  <a:srgbClr val="990033"/>
                </a:solidFill>
                <a:latin typeface="Amasis MT Std" pitchFamily="18" charset="0"/>
              </a:rPr>
              <a:t>Stop the transfusion immediately</a:t>
            </a:r>
            <a:r>
              <a:rPr lang="en-US" dirty="0">
                <a:latin typeface="Amasis MT Std" pitchFamily="18" charset="0"/>
              </a:rPr>
              <a:t>, but keep the IV open</a:t>
            </a:r>
            <a:endParaRPr lang="en-US" sz="2800" dirty="0">
              <a:latin typeface="Amasis MT Std" pitchFamily="18" charset="0"/>
            </a:endParaRPr>
          </a:p>
          <a:p>
            <a:pPr lvl="1"/>
            <a:r>
              <a:rPr lang="en-US" dirty="0">
                <a:latin typeface="Amasis MT Std" pitchFamily="18" charset="0"/>
              </a:rPr>
              <a:t>Recheck the patient identification and product information</a:t>
            </a:r>
            <a:endParaRPr lang="en-US" sz="2800" dirty="0">
              <a:latin typeface="Amasis MT Std" pitchFamily="18" charset="0"/>
            </a:endParaRPr>
          </a:p>
          <a:p>
            <a:pPr lvl="1"/>
            <a:r>
              <a:rPr lang="en-US" dirty="0">
                <a:latin typeface="Amasis MT Std" pitchFamily="18" charset="0"/>
              </a:rPr>
              <a:t>Notify the ordering physician STAT</a:t>
            </a:r>
            <a:endParaRPr lang="en-US" sz="2800" dirty="0">
              <a:latin typeface="Amasis MT Std" pitchFamily="18" charset="0"/>
            </a:endParaRPr>
          </a:p>
          <a:p>
            <a:pPr lvl="1"/>
            <a:r>
              <a:rPr lang="en-US" dirty="0">
                <a:latin typeface="Amasis MT Std" pitchFamily="18" charset="0"/>
              </a:rPr>
              <a:t>Notify We Are Blood laboratory </a:t>
            </a:r>
            <a:endParaRPr lang="en-US" sz="2800" dirty="0">
              <a:latin typeface="Amasis MT Std" pitchFamily="18" charset="0"/>
            </a:endParaRPr>
          </a:p>
          <a:p>
            <a:pPr lvl="1"/>
            <a:endParaRPr lang="en-US" sz="1600" dirty="0"/>
          </a:p>
          <a:p>
            <a:pPr lvl="1"/>
            <a:endParaRPr lang="en-US" sz="1600" dirty="0"/>
          </a:p>
        </p:txBody>
      </p:sp>
    </p:spTree>
    <p:extLst>
      <p:ext uri="{BB962C8B-B14F-4D97-AF65-F5344CB8AC3E}">
        <p14:creationId xmlns:p14="http://schemas.microsoft.com/office/powerpoint/2010/main" val="401120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Transfusion Reactions</a:t>
            </a:r>
          </a:p>
        </p:txBody>
      </p:sp>
      <p:sp>
        <p:nvSpPr>
          <p:cNvPr id="11" name="Content Placeholder 10"/>
          <p:cNvSpPr>
            <a:spLocks noGrp="1"/>
          </p:cNvSpPr>
          <p:nvPr>
            <p:ph idx="1"/>
          </p:nvPr>
        </p:nvSpPr>
        <p:spPr>
          <a:xfrm>
            <a:off x="457200" y="1295400"/>
            <a:ext cx="8183880" cy="4267200"/>
          </a:xfrm>
        </p:spPr>
        <p:txBody>
          <a:bodyPr>
            <a:normAutofit/>
          </a:bodyPr>
          <a:lstStyle/>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5" name="Content Placeholder 10"/>
          <p:cNvSpPr txBox="1">
            <a:spLocks/>
          </p:cNvSpPr>
          <p:nvPr/>
        </p:nvSpPr>
        <p:spPr>
          <a:xfrm>
            <a:off x="609600" y="1447800"/>
            <a:ext cx="8183880" cy="4267200"/>
          </a:xfrm>
          <a:prstGeom prst="rect">
            <a:avLst/>
          </a:prstGeom>
        </p:spPr>
        <p:txBody>
          <a:bodyPr vert="horz" lIns="182880" tIns="91440">
            <a:normAutofit fontScale="77500" lnSpcReduction="2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lvl="0"/>
            <a:r>
              <a:rPr lang="en-US" sz="2600" dirty="0">
                <a:latin typeface="Amasis MT Std" pitchFamily="18" charset="0"/>
              </a:rPr>
              <a:t>If the physician requests a transfusion reaction investigation:</a:t>
            </a:r>
          </a:p>
          <a:p>
            <a:pPr lvl="1"/>
            <a:r>
              <a:rPr lang="en-US" dirty="0">
                <a:latin typeface="Amasis MT Std" pitchFamily="18" charset="0"/>
              </a:rPr>
              <a:t>Notify We Are Blood lab. They will fax an investigation form to you, and guide you through the investigation process. </a:t>
            </a:r>
          </a:p>
          <a:p>
            <a:pPr lvl="1"/>
            <a:r>
              <a:rPr lang="en-US" dirty="0">
                <a:latin typeface="Amasis MT Std" pitchFamily="18" charset="0"/>
              </a:rPr>
              <a:t>Complete and return the investigation form as soon as possible along with:</a:t>
            </a:r>
            <a:endParaRPr lang="en-US" sz="2800" dirty="0">
              <a:latin typeface="Amasis MT Std" pitchFamily="18" charset="0"/>
            </a:endParaRPr>
          </a:p>
          <a:p>
            <a:pPr lvl="2"/>
            <a:r>
              <a:rPr lang="en-US" sz="2400" dirty="0">
                <a:latin typeface="Amasis MT Std" pitchFamily="18" charset="0"/>
              </a:rPr>
              <a:t>Product bag and all attached solutions in a biohazard bag. </a:t>
            </a:r>
            <a:r>
              <a:rPr lang="en-US" sz="2400" b="1" dirty="0">
                <a:solidFill>
                  <a:srgbClr val="990033"/>
                </a:solidFill>
                <a:latin typeface="Amasis MT Std" pitchFamily="18" charset="0"/>
              </a:rPr>
              <a:t>Remove all needles!</a:t>
            </a:r>
            <a:endParaRPr lang="en-US" sz="2800" b="1" dirty="0">
              <a:solidFill>
                <a:srgbClr val="990033"/>
              </a:solidFill>
              <a:latin typeface="Amasis MT Std" pitchFamily="18" charset="0"/>
            </a:endParaRPr>
          </a:p>
          <a:p>
            <a:pPr lvl="2"/>
            <a:r>
              <a:rPr lang="en-US" sz="2400" dirty="0">
                <a:latin typeface="Amasis MT Std" pitchFamily="18" charset="0"/>
              </a:rPr>
              <a:t>A plain red top tube (no serum separator) and an EDTA tube properly labeled according to the Sample Collection protocol. Label tubes “post-reaction”.</a:t>
            </a:r>
            <a:endParaRPr lang="en-US" sz="2800" dirty="0">
              <a:latin typeface="Amasis MT Std" pitchFamily="18" charset="0"/>
            </a:endParaRPr>
          </a:p>
          <a:p>
            <a:pPr lvl="1"/>
            <a:r>
              <a:rPr lang="en-US" dirty="0">
                <a:latin typeface="Amasis MT Std" pitchFamily="18" charset="0"/>
              </a:rPr>
              <a:t>We Are Blood laboratory will perform a STAT investigation and notify your facility of testing results.</a:t>
            </a:r>
            <a:endParaRPr lang="en-US" sz="2800" dirty="0">
              <a:latin typeface="Amasis MT Std" pitchFamily="18" charset="0"/>
            </a:endParaRPr>
          </a:p>
          <a:p>
            <a:r>
              <a:rPr lang="en-US" b="1" dirty="0">
                <a:latin typeface="Amasis MT Std" pitchFamily="18" charset="0"/>
              </a:rPr>
              <a:t>DO NOT</a:t>
            </a:r>
            <a:r>
              <a:rPr lang="en-US" dirty="0">
                <a:latin typeface="Amasis MT Std" pitchFamily="18" charset="0"/>
              </a:rPr>
              <a:t> transfuse additional blood products without instruction from We Are Blood laboratory. Medical Director review and approval is required prior to transfusions subsequent to a transfusion reaction.</a:t>
            </a:r>
            <a:endParaRPr lang="en-US" sz="4000" dirty="0">
              <a:latin typeface="Amasis MT Std" pitchFamily="18" charset="0"/>
            </a:endParaRPr>
          </a:p>
          <a:p>
            <a:pPr lvl="1"/>
            <a:endParaRPr lang="en-US" sz="1600" dirty="0">
              <a:latin typeface="Amasis MT Std" pitchFamily="18" charset="0"/>
            </a:endParaRPr>
          </a:p>
          <a:p>
            <a:pPr lvl="1"/>
            <a:endParaRPr lang="en-US" sz="1600" dirty="0">
              <a:latin typeface="Amasis MT Std" pitchFamily="18" charset="0"/>
            </a:endParaRPr>
          </a:p>
        </p:txBody>
      </p:sp>
    </p:spTree>
    <p:extLst>
      <p:ext uri="{BB962C8B-B14F-4D97-AF65-F5344CB8AC3E}">
        <p14:creationId xmlns:p14="http://schemas.microsoft.com/office/powerpoint/2010/main" val="401120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sz="3200" dirty="0">
                <a:solidFill>
                  <a:schemeClr val="accent6">
                    <a:lumMod val="75000"/>
                  </a:schemeClr>
                </a:solidFill>
                <a:latin typeface="Amasis MT Std" pitchFamily="18" charset="0"/>
              </a:rPr>
              <a:t>Emergency Release of Blood Products</a:t>
            </a:r>
          </a:p>
        </p:txBody>
      </p:sp>
      <p:sp>
        <p:nvSpPr>
          <p:cNvPr id="11" name="Content Placeholder 10"/>
          <p:cNvSpPr>
            <a:spLocks noGrp="1"/>
          </p:cNvSpPr>
          <p:nvPr>
            <p:ph idx="1"/>
          </p:nvPr>
        </p:nvSpPr>
        <p:spPr>
          <a:xfrm>
            <a:off x="457200" y="1295400"/>
            <a:ext cx="8183880" cy="4267200"/>
          </a:xfrm>
        </p:spPr>
        <p:txBody>
          <a:bodyPr>
            <a:normAutofit/>
          </a:bodyPr>
          <a:lstStyle/>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5" name="Content Placeholder 10"/>
          <p:cNvSpPr txBox="1">
            <a:spLocks/>
          </p:cNvSpPr>
          <p:nvPr/>
        </p:nvSpPr>
        <p:spPr>
          <a:xfrm>
            <a:off x="609600" y="1447800"/>
            <a:ext cx="8183880" cy="4267200"/>
          </a:xfrm>
          <a:prstGeom prst="rect">
            <a:avLst/>
          </a:prstGeom>
        </p:spPr>
        <p:txBody>
          <a:bodyPr vert="horz" lIns="182880" tIns="91440">
            <a:normAutofit fontScale="92500" lnSpcReduction="2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lvl="0" indent="0">
              <a:buNone/>
            </a:pPr>
            <a:r>
              <a:rPr lang="en-US" sz="2600" b="1" dirty="0">
                <a:latin typeface="Amasis MT Std" pitchFamily="18" charset="0"/>
              </a:rPr>
              <a:t>Steps to take if blood is needed emergently:</a:t>
            </a:r>
          </a:p>
          <a:p>
            <a:pPr lvl="0"/>
            <a:r>
              <a:rPr lang="en-US" sz="2600" dirty="0">
                <a:latin typeface="Amasis MT Std" pitchFamily="18" charset="0"/>
              </a:rPr>
              <a:t>Call We Are Blood laboratory. Be prepared with the following information:</a:t>
            </a:r>
          </a:p>
          <a:p>
            <a:pPr lvl="1"/>
            <a:r>
              <a:rPr lang="en-US" sz="2600" i="1" dirty="0">
                <a:latin typeface="Amasis MT Std" pitchFamily="18" charset="0"/>
              </a:rPr>
              <a:t>Patient’s name</a:t>
            </a:r>
            <a:endParaRPr lang="en-US" sz="2600" dirty="0">
              <a:latin typeface="Amasis MT Std" pitchFamily="18" charset="0"/>
            </a:endParaRPr>
          </a:p>
          <a:p>
            <a:pPr lvl="1"/>
            <a:r>
              <a:rPr lang="en-US" sz="2600" i="1" dirty="0">
                <a:latin typeface="Amasis MT Std" pitchFamily="18" charset="0"/>
              </a:rPr>
              <a:t>Requesting Physician</a:t>
            </a:r>
            <a:r>
              <a:rPr lang="en-US" sz="2600" dirty="0">
                <a:latin typeface="Amasis MT Std" pitchFamily="18" charset="0"/>
              </a:rPr>
              <a:t> (the physician will be required to sign for responsibility to transfuse </a:t>
            </a:r>
            <a:r>
              <a:rPr lang="en-US" sz="2600" dirty="0" err="1">
                <a:latin typeface="Amasis MT Std" pitchFamily="18" charset="0"/>
              </a:rPr>
              <a:t>uncrossmatched</a:t>
            </a:r>
            <a:r>
              <a:rPr lang="en-US" sz="2600" dirty="0">
                <a:latin typeface="Amasis MT Std" pitchFamily="18" charset="0"/>
              </a:rPr>
              <a:t> units).</a:t>
            </a:r>
          </a:p>
          <a:p>
            <a:pPr lvl="0"/>
            <a:r>
              <a:rPr lang="x-none" sz="2600">
                <a:latin typeface="Amasis MT Std" pitchFamily="18" charset="0"/>
              </a:rPr>
              <a:t>Collect samples according to the Sample Collection</a:t>
            </a:r>
            <a:r>
              <a:rPr lang="en-US" sz="2600" dirty="0">
                <a:latin typeface="Amasis MT Std" pitchFamily="18" charset="0"/>
              </a:rPr>
              <a:t> protocol</a:t>
            </a:r>
            <a:r>
              <a:rPr lang="x-none" sz="2600">
                <a:latin typeface="Amasis MT Std" pitchFamily="18" charset="0"/>
              </a:rPr>
              <a:t>. </a:t>
            </a:r>
            <a:r>
              <a:rPr lang="en-US" sz="2600" dirty="0">
                <a:latin typeface="Amasis MT Std" pitchFamily="18" charset="0"/>
              </a:rPr>
              <a:t>Samples will be picked up </a:t>
            </a:r>
            <a:r>
              <a:rPr lang="x-none" sz="2600">
                <a:latin typeface="Amasis MT Std" pitchFamily="18" charset="0"/>
              </a:rPr>
              <a:t>at the time the uncrossmatched products are delivered.</a:t>
            </a:r>
            <a:endParaRPr lang="en-US" sz="2600" dirty="0">
              <a:latin typeface="Amasis MT Std" pitchFamily="18" charset="0"/>
            </a:endParaRPr>
          </a:p>
          <a:p>
            <a:pPr lvl="0"/>
            <a:r>
              <a:rPr lang="en-US" sz="2600" dirty="0">
                <a:latin typeface="Amasis MT Std" pitchFamily="18" charset="0"/>
              </a:rPr>
              <a:t>Each </a:t>
            </a:r>
            <a:r>
              <a:rPr lang="en-US" sz="2600" dirty="0" err="1">
                <a:latin typeface="Amasis MT Std" pitchFamily="18" charset="0"/>
              </a:rPr>
              <a:t>uncrossmatched</a:t>
            </a:r>
            <a:r>
              <a:rPr lang="en-US" sz="2600" dirty="0">
                <a:latin typeface="Amasis MT Std" pitchFamily="18" charset="0"/>
              </a:rPr>
              <a:t> unit will have an Emergency Release form with it.</a:t>
            </a:r>
          </a:p>
          <a:p>
            <a:pPr lvl="1"/>
            <a:endParaRPr lang="en-US" sz="1100" dirty="0">
              <a:latin typeface="Amasis MT Std" pitchFamily="18" charset="0"/>
            </a:endParaRPr>
          </a:p>
        </p:txBody>
      </p:sp>
    </p:spTree>
    <p:extLst>
      <p:ext uri="{BB962C8B-B14F-4D97-AF65-F5344CB8AC3E}">
        <p14:creationId xmlns:p14="http://schemas.microsoft.com/office/powerpoint/2010/main" val="401120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sz="3200" dirty="0">
                <a:solidFill>
                  <a:schemeClr val="accent6">
                    <a:lumMod val="75000"/>
                  </a:schemeClr>
                </a:solidFill>
                <a:latin typeface="Amasis MT Std" pitchFamily="18" charset="0"/>
              </a:rPr>
              <a:t>Emergency Release of Blood Products</a:t>
            </a:r>
          </a:p>
        </p:txBody>
      </p:sp>
      <p:sp>
        <p:nvSpPr>
          <p:cNvPr id="11" name="Content Placeholder 10"/>
          <p:cNvSpPr>
            <a:spLocks noGrp="1"/>
          </p:cNvSpPr>
          <p:nvPr>
            <p:ph idx="1"/>
          </p:nvPr>
        </p:nvSpPr>
        <p:spPr>
          <a:xfrm>
            <a:off x="457200" y="1295400"/>
            <a:ext cx="8183880" cy="4267200"/>
          </a:xfrm>
        </p:spPr>
        <p:txBody>
          <a:bodyPr>
            <a:normAutofit/>
          </a:bodyPr>
          <a:lstStyle/>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5" name="Content Placeholder 10"/>
          <p:cNvSpPr txBox="1">
            <a:spLocks/>
          </p:cNvSpPr>
          <p:nvPr/>
        </p:nvSpPr>
        <p:spPr>
          <a:xfrm>
            <a:off x="609600" y="1447800"/>
            <a:ext cx="8183880" cy="4267200"/>
          </a:xfrm>
          <a:prstGeom prst="rect">
            <a:avLst/>
          </a:prstGeom>
        </p:spPr>
        <p:txBody>
          <a:bodyPr vert="horz" lIns="182880" tIns="91440">
            <a:normAutofit fontScale="85000" lnSpcReduction="2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lvl="0" indent="0">
              <a:buNone/>
            </a:pPr>
            <a:endParaRPr lang="en-US" sz="2600" b="1" dirty="0">
              <a:latin typeface="Amasis MT Std" pitchFamily="18" charset="0"/>
            </a:endParaRPr>
          </a:p>
          <a:p>
            <a:pPr lvl="0"/>
            <a:r>
              <a:rPr lang="x-none" sz="2600">
                <a:latin typeface="Amasis MT Std" pitchFamily="18" charset="0"/>
              </a:rPr>
              <a:t>The employee receiving the uncrossmatched products must sign </a:t>
            </a:r>
            <a:r>
              <a:rPr lang="en-US" sz="2600" dirty="0">
                <a:latin typeface="Amasis MT Std" pitchFamily="18" charset="0"/>
              </a:rPr>
              <a:t>the</a:t>
            </a:r>
            <a:r>
              <a:rPr lang="x-none" sz="2600">
                <a:latin typeface="Amasis MT Std" pitchFamily="18" charset="0"/>
              </a:rPr>
              <a:t> Emergency Release form acknowledging receipt of the products</a:t>
            </a:r>
            <a:r>
              <a:rPr lang="en-US" sz="2600" dirty="0">
                <a:latin typeface="Amasis MT Std" pitchFamily="18" charset="0"/>
              </a:rPr>
              <a:t>.</a:t>
            </a:r>
          </a:p>
          <a:p>
            <a:pPr lvl="0"/>
            <a:r>
              <a:rPr lang="x-none" sz="2600">
                <a:latin typeface="Amasis MT Std" pitchFamily="18" charset="0"/>
              </a:rPr>
              <a:t>The physician,</a:t>
            </a:r>
            <a:r>
              <a:rPr lang="en-US" sz="2600" dirty="0">
                <a:latin typeface="Amasis MT Std" pitchFamily="18" charset="0"/>
              </a:rPr>
              <a:t> t</a:t>
            </a:r>
            <a:r>
              <a:rPr lang="x-none" sz="2600">
                <a:latin typeface="Amasis MT Std" pitchFamily="18" charset="0"/>
              </a:rPr>
              <a:t>ransfusionist, and one other individual must then sign the Emergency Release form acknowledging responsibility for the transfusion.</a:t>
            </a:r>
            <a:endParaRPr lang="en-US" sz="2600" dirty="0">
              <a:latin typeface="Amasis MT Std" pitchFamily="18" charset="0"/>
            </a:endParaRPr>
          </a:p>
          <a:p>
            <a:pPr lvl="0"/>
            <a:r>
              <a:rPr lang="x-none" sz="2600">
                <a:latin typeface="Amasis MT Std" pitchFamily="18" charset="0"/>
              </a:rPr>
              <a:t>Fax the completed form to </a:t>
            </a:r>
            <a:r>
              <a:rPr lang="en-US" sz="2600" dirty="0">
                <a:latin typeface="Amasis MT Std" pitchFamily="18" charset="0"/>
              </a:rPr>
              <a:t>We Are Blood</a:t>
            </a:r>
            <a:r>
              <a:rPr lang="x-none" sz="2600">
                <a:latin typeface="Amasis MT Std" pitchFamily="18" charset="0"/>
              </a:rPr>
              <a:t> as soon as possible</a:t>
            </a:r>
            <a:r>
              <a:rPr lang="en-US" sz="2600" dirty="0">
                <a:latin typeface="Amasis MT Std" pitchFamily="18" charset="0"/>
              </a:rPr>
              <a:t> after completion</a:t>
            </a:r>
            <a:r>
              <a:rPr lang="x-none" sz="2600">
                <a:latin typeface="Amasis MT Std" pitchFamily="18" charset="0"/>
              </a:rPr>
              <a:t>.</a:t>
            </a:r>
            <a:endParaRPr lang="en-US" sz="2600" dirty="0">
              <a:latin typeface="Amasis MT Std" pitchFamily="18" charset="0"/>
            </a:endParaRPr>
          </a:p>
          <a:p>
            <a:pPr lvl="0"/>
            <a:r>
              <a:rPr lang="en-US" sz="2600" dirty="0">
                <a:latin typeface="Amasis MT Std" pitchFamily="18" charset="0"/>
              </a:rPr>
              <a:t>Crossmatch t</a:t>
            </a:r>
            <a:r>
              <a:rPr lang="x-none" sz="2600">
                <a:latin typeface="Amasis MT Std" pitchFamily="18" charset="0"/>
              </a:rPr>
              <a:t>esting will be performed STAT and results will be called to your facility.</a:t>
            </a:r>
            <a:endParaRPr lang="en-US" sz="2600" dirty="0">
              <a:latin typeface="Amasis MT Std" pitchFamily="18" charset="0"/>
            </a:endParaRPr>
          </a:p>
          <a:p>
            <a:r>
              <a:rPr lang="en-US" sz="2600" dirty="0">
                <a:latin typeface="Amasis MT Std" pitchFamily="18" charset="0"/>
              </a:rPr>
              <a:t>If the emergent situation continues, it is recommended to transport the patient to the nearest hospital, as We Are Blood cannot support transfusion requirements of an ongoing nature.</a:t>
            </a:r>
          </a:p>
          <a:p>
            <a:pPr lvl="1"/>
            <a:endParaRPr lang="en-US" sz="1100" dirty="0">
              <a:latin typeface="Amasis MT Std" pitchFamily="18" charset="0"/>
            </a:endParaRPr>
          </a:p>
        </p:txBody>
      </p:sp>
    </p:spTree>
    <p:extLst>
      <p:ext uri="{BB962C8B-B14F-4D97-AF65-F5344CB8AC3E}">
        <p14:creationId xmlns:p14="http://schemas.microsoft.com/office/powerpoint/2010/main" val="347502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sz="3200" dirty="0">
                <a:solidFill>
                  <a:schemeClr val="accent6">
                    <a:lumMod val="75000"/>
                  </a:schemeClr>
                </a:solidFill>
                <a:latin typeface="Amasis MT Std" pitchFamily="18" charset="0"/>
              </a:rPr>
              <a:t>Emergency Release of Blood Products</a:t>
            </a:r>
          </a:p>
        </p:txBody>
      </p:sp>
      <p:sp>
        <p:nvSpPr>
          <p:cNvPr id="11" name="Content Placeholder 10"/>
          <p:cNvSpPr>
            <a:spLocks noGrp="1"/>
          </p:cNvSpPr>
          <p:nvPr>
            <p:ph idx="1"/>
          </p:nvPr>
        </p:nvSpPr>
        <p:spPr>
          <a:xfrm>
            <a:off x="457200" y="1295400"/>
            <a:ext cx="8183880" cy="4267200"/>
          </a:xfrm>
        </p:spPr>
        <p:txBody>
          <a:bodyPr>
            <a:normAutofit/>
          </a:bodyPr>
          <a:lstStyle/>
          <a:p>
            <a:pPr lvl="1"/>
            <a:endParaRPr lang="en-US" sz="1600" dirty="0"/>
          </a:p>
          <a:p>
            <a:pPr lvl="1"/>
            <a:endParaRPr lang="en-US"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5" name="Content Placeholder 10"/>
          <p:cNvSpPr txBox="1">
            <a:spLocks/>
          </p:cNvSpPr>
          <p:nvPr/>
        </p:nvSpPr>
        <p:spPr>
          <a:xfrm>
            <a:off x="609600" y="1447800"/>
            <a:ext cx="8183880" cy="42672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lvl="0" indent="0">
              <a:buNone/>
            </a:pPr>
            <a:r>
              <a:rPr lang="en-US" sz="2600" b="1" dirty="0">
                <a:latin typeface="Amasis MT Std" pitchFamily="18" charset="0"/>
              </a:rPr>
              <a:t>Emergency Preparedness is Important!</a:t>
            </a:r>
          </a:p>
          <a:p>
            <a:r>
              <a:rPr lang="en-US" sz="2600" dirty="0">
                <a:latin typeface="Amasis MT Std" pitchFamily="18" charset="0"/>
              </a:rPr>
              <a:t>Emergency release drills can be coordinated with We Are Blood.</a:t>
            </a:r>
          </a:p>
          <a:p>
            <a:pPr lvl="1"/>
            <a:endParaRPr lang="en-US" sz="1100" dirty="0">
              <a:latin typeface="Amasis MT Std" pitchFamily="18" charset="0"/>
            </a:endParaRPr>
          </a:p>
        </p:txBody>
      </p:sp>
    </p:spTree>
    <p:extLst>
      <p:ext uri="{BB962C8B-B14F-4D97-AF65-F5344CB8AC3E}">
        <p14:creationId xmlns:p14="http://schemas.microsoft.com/office/powerpoint/2010/main" val="354450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The End</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
        <p:nvSpPr>
          <p:cNvPr id="9" name="Content Placeholder 10">
            <a:extLst>
              <a:ext uri="{FF2B5EF4-FFF2-40B4-BE49-F238E27FC236}">
                <a16:creationId xmlns:a16="http://schemas.microsoft.com/office/drawing/2014/main" id="{8B163D62-94F8-4CD6-B566-506687D053BD}"/>
              </a:ext>
            </a:extLst>
          </p:cNvPr>
          <p:cNvSpPr txBox="1">
            <a:spLocks/>
          </p:cNvSpPr>
          <p:nvPr/>
        </p:nvSpPr>
        <p:spPr>
          <a:xfrm>
            <a:off x="8032953" y="2487266"/>
            <a:ext cx="2406905" cy="987711"/>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lgn="ctr">
              <a:buFont typeface="Wingdings 2"/>
              <a:buNone/>
            </a:pPr>
            <a:endParaRPr lang="en-US" sz="2000" dirty="0"/>
          </a:p>
          <a:p>
            <a:pPr marL="0" indent="0" algn="ctr">
              <a:buFont typeface="Wingdings 2"/>
              <a:buNone/>
            </a:pPr>
            <a:endParaRPr lang="en-US" sz="2000" dirty="0"/>
          </a:p>
          <a:p>
            <a:pPr marL="0" indent="0" algn="ctr">
              <a:buFont typeface="Wingdings 2"/>
              <a:buNone/>
            </a:pPr>
            <a:endParaRPr lang="en-US" sz="2000" dirty="0"/>
          </a:p>
          <a:p>
            <a:pPr marL="0" indent="0" algn="ctr">
              <a:buFont typeface="Wingdings 2"/>
              <a:buNone/>
            </a:pPr>
            <a:endParaRPr lang="en-US" sz="2000" dirty="0"/>
          </a:p>
          <a:p>
            <a:pPr marL="0" indent="0" algn="ctr">
              <a:buFont typeface="Wingdings 2"/>
              <a:buNone/>
            </a:pPr>
            <a:endParaRPr lang="en-US" sz="2000" dirty="0"/>
          </a:p>
          <a:p>
            <a:pPr marL="0" indent="0" algn="ctr">
              <a:buFont typeface="Wingdings 2"/>
              <a:buNone/>
            </a:pPr>
            <a:endParaRPr lang="en-US" sz="2000" dirty="0"/>
          </a:p>
          <a:p>
            <a:pPr marL="0" indent="0" algn="ctr">
              <a:buFont typeface="Wingdings 2"/>
              <a:buNone/>
            </a:pPr>
            <a:endParaRPr lang="en-US" sz="2000" dirty="0"/>
          </a:p>
          <a:p>
            <a:pPr marL="0" indent="0" algn="ctr">
              <a:buFont typeface="Wingdings 2"/>
              <a:buNone/>
            </a:pPr>
            <a:endParaRPr lang="en-US" sz="2000" dirty="0"/>
          </a:p>
        </p:txBody>
      </p:sp>
      <p:pic>
        <p:nvPicPr>
          <p:cNvPr id="1030" name="Picture 6" descr="Image may contain: 3 people, people smiling">
            <a:extLst>
              <a:ext uri="{FF2B5EF4-FFF2-40B4-BE49-F238E27FC236}">
                <a16:creationId xmlns:a16="http://schemas.microsoft.com/office/drawing/2014/main" id="{DDADD2D5-B49A-43BD-9405-9FE1A7D7BBAD}"/>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3218260"/>
            <a:ext cx="3080209" cy="258213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may contain: 2 people, people smiling">
            <a:extLst>
              <a:ext uri="{FF2B5EF4-FFF2-40B4-BE49-F238E27FC236}">
                <a16:creationId xmlns:a16="http://schemas.microsoft.com/office/drawing/2014/main" id="{AD895710-EF79-4FE5-BA76-1101CF6780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662" y="762000"/>
            <a:ext cx="1981200" cy="22115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may contain: 1 person, smiling">
            <a:extLst>
              <a:ext uri="{FF2B5EF4-FFF2-40B4-BE49-F238E27FC236}">
                <a16:creationId xmlns:a16="http://schemas.microsoft.com/office/drawing/2014/main" id="{21FDD1C8-DA4D-4F8E-9153-4AE88A42EE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391170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No photo description available.">
            <a:extLst>
              <a:ext uri="{FF2B5EF4-FFF2-40B4-BE49-F238E27FC236}">
                <a16:creationId xmlns:a16="http://schemas.microsoft.com/office/drawing/2014/main" id="{349E4564-DF99-497D-A59B-8BF10AE9D7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1405" y="3911707"/>
            <a:ext cx="2172599" cy="182139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may contain: 3 people, people smiling">
            <a:extLst>
              <a:ext uri="{FF2B5EF4-FFF2-40B4-BE49-F238E27FC236}">
                <a16:creationId xmlns:a16="http://schemas.microsoft.com/office/drawing/2014/main" id="{A56C90B0-C63F-4D2E-B8D8-0D80EF4BCE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14398" y="1337305"/>
            <a:ext cx="2590800" cy="172675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may contain: 1 person, smiling">
            <a:extLst>
              <a:ext uri="{FF2B5EF4-FFF2-40B4-BE49-F238E27FC236}">
                <a16:creationId xmlns:a16="http://schemas.microsoft.com/office/drawing/2014/main" id="{72383DBB-2428-402A-BEDA-0AC73BC4F8F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5017" y="595860"/>
            <a:ext cx="2324291" cy="3099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0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Sample Collection Materials</a:t>
            </a:r>
          </a:p>
        </p:txBody>
      </p:sp>
      <p:sp>
        <p:nvSpPr>
          <p:cNvPr id="11" name="Content Placeholder 10"/>
          <p:cNvSpPr>
            <a:spLocks noGrp="1"/>
          </p:cNvSpPr>
          <p:nvPr>
            <p:ph idx="1"/>
          </p:nvPr>
        </p:nvSpPr>
        <p:spPr>
          <a:xfrm>
            <a:off x="457200" y="1600200"/>
            <a:ext cx="8183880" cy="4187952"/>
          </a:xfrm>
        </p:spPr>
        <p:txBody>
          <a:bodyPr/>
          <a:lstStyle/>
          <a:p>
            <a:r>
              <a:rPr lang="en-US" sz="2000" b="1" dirty="0">
                <a:latin typeface="Amasis MT Std" pitchFamily="18" charset="0"/>
              </a:rPr>
              <a:t>Information Sheet for Transfusion Facilities </a:t>
            </a:r>
            <a:r>
              <a:rPr lang="en-US" sz="2000" dirty="0">
                <a:latin typeface="Amasis MT Std" pitchFamily="18" charset="0"/>
              </a:rPr>
              <a:t>(</a:t>
            </a:r>
            <a:r>
              <a:rPr lang="en-US" sz="2000" b="1" dirty="0">
                <a:latin typeface="Amasis MT Std" pitchFamily="18" charset="0"/>
              </a:rPr>
              <a:t>J.057</a:t>
            </a:r>
            <a:r>
              <a:rPr lang="en-US" sz="2000" dirty="0">
                <a:latin typeface="Amasis MT Std" pitchFamily="18" charset="0"/>
              </a:rPr>
              <a:t>)- provided to your facility in each collection packet </a:t>
            </a:r>
            <a:r>
              <a:rPr lang="en-US" sz="2000" i="1" dirty="0">
                <a:latin typeface="Amasis MT Std" pitchFamily="18" charset="0"/>
              </a:rPr>
              <a:t>or</a:t>
            </a:r>
            <a:r>
              <a:rPr lang="en-US" sz="2000" dirty="0">
                <a:latin typeface="Amasis MT Std" pitchFamily="18" charset="0"/>
              </a:rPr>
              <a:t> in the blood center information binder. It contains helpful information about:</a:t>
            </a:r>
          </a:p>
          <a:p>
            <a:pPr lvl="1"/>
            <a:r>
              <a:rPr lang="en-US" sz="2000" dirty="0">
                <a:latin typeface="Amasis MT Std" pitchFamily="18" charset="0"/>
              </a:rPr>
              <a:t>sample collection </a:t>
            </a:r>
          </a:p>
          <a:p>
            <a:pPr lvl="1"/>
            <a:r>
              <a:rPr lang="en-US" sz="2000" dirty="0">
                <a:latin typeface="Amasis MT Std" pitchFamily="18" charset="0"/>
              </a:rPr>
              <a:t>product issue</a:t>
            </a:r>
          </a:p>
          <a:p>
            <a:pPr lvl="1">
              <a:spcBef>
                <a:spcPts val="300"/>
              </a:spcBef>
            </a:pPr>
            <a:r>
              <a:rPr lang="en-US" sz="2000" dirty="0">
                <a:latin typeface="Amasis MT Std" pitchFamily="18" charset="0"/>
              </a:rPr>
              <a:t>transfusion requirements</a:t>
            </a:r>
          </a:p>
          <a:p>
            <a:pPr lvl="1">
              <a:spcBef>
                <a:spcPts val="300"/>
              </a:spcBef>
            </a:pPr>
            <a:r>
              <a:rPr lang="en-US" sz="2000" dirty="0">
                <a:latin typeface="Amasis MT Std" pitchFamily="18" charset="0"/>
              </a:rPr>
              <a:t>identifying and managing suspected transfusion reactions</a:t>
            </a:r>
          </a:p>
          <a:p>
            <a:pPr lvl="1">
              <a:spcBef>
                <a:spcPts val="300"/>
              </a:spcBef>
            </a:pPr>
            <a:r>
              <a:rPr lang="en-US" sz="2000" dirty="0">
                <a:latin typeface="Amasis MT Std" pitchFamily="18" charset="0"/>
              </a:rPr>
              <a:t>emergency release of blood products</a:t>
            </a:r>
          </a:p>
          <a:p>
            <a:endParaRPr lang="en-US" sz="2000" dirty="0">
              <a:latin typeface="Amasis MT Std"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00" y="4343400"/>
            <a:ext cx="2001197" cy="149896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9840" y="2362200"/>
            <a:ext cx="946644" cy="16002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4724400"/>
            <a:ext cx="986197" cy="990600"/>
          </a:xfrm>
          <a:prstGeom prst="rect">
            <a:avLst/>
          </a:prstGeom>
        </p:spPr>
      </p:pic>
      <p:pic>
        <p:nvPicPr>
          <p:cNvPr id="12" name="Content Placeholder 4" descr="DSCN1638.JPG"/>
          <p:cNvPicPr>
            <a:picLocks noChangeAspect="1"/>
          </p:cNvPicPr>
          <p:nvPr/>
        </p:nvPicPr>
        <p:blipFill>
          <a:blip r:embed="rId5" cstate="print">
            <a:extLst>
              <a:ext uri="{28A0092B-C50C-407E-A947-70E740481C1C}">
                <a14:useLocalDpi xmlns:a14="http://schemas.microsoft.com/office/drawing/2010/main" val="0"/>
              </a:ext>
            </a:extLst>
          </a:blip>
          <a:srcRect l="38658" t="23729" r="37711" b="33897"/>
          <a:stretch>
            <a:fillRect/>
          </a:stretch>
        </p:blipFill>
        <p:spPr bwMode="auto">
          <a:xfrm>
            <a:off x="3810000" y="4453289"/>
            <a:ext cx="1151268" cy="12791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404157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1000"/>
                                        <p:tgtEl>
                                          <p:spTgt spid="11">
                                            <p:txEl>
                                              <p:pRg st="2" end="2"/>
                                            </p:txEl>
                                          </p:spTgt>
                                        </p:tgtEl>
                                      </p:cBhvr>
                                    </p:animEffect>
                                    <p:anim calcmode="lin" valueType="num">
                                      <p:cBhvr>
                                        <p:cTn id="2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xEl>
                                              <p:pRg st="3" end="3"/>
                                            </p:txEl>
                                          </p:spTgt>
                                        </p:tgtEl>
                                        <p:attrNameLst>
                                          <p:attrName>style.visibility</p:attrName>
                                        </p:attrNameLst>
                                      </p:cBhvr>
                                      <p:to>
                                        <p:strVal val="visible"/>
                                      </p:to>
                                    </p:set>
                                    <p:animEffect transition="in" filter="fade">
                                      <p:cBhvr>
                                        <p:cTn id="42" dur="1000"/>
                                        <p:tgtEl>
                                          <p:spTgt spid="11">
                                            <p:txEl>
                                              <p:pRg st="3" end="3"/>
                                            </p:txEl>
                                          </p:spTgt>
                                        </p:tgtEl>
                                      </p:cBhvr>
                                    </p:animEffect>
                                    <p:anim calcmode="lin" valueType="num">
                                      <p:cBhvr>
                                        <p:cTn id="43"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xEl>
                                              <p:pRg st="4" end="4"/>
                                            </p:txEl>
                                          </p:spTgt>
                                        </p:tgtEl>
                                        <p:attrNameLst>
                                          <p:attrName>style.visibility</p:attrName>
                                        </p:attrNameLst>
                                      </p:cBhvr>
                                      <p:to>
                                        <p:strVal val="visible"/>
                                      </p:to>
                                    </p:set>
                                    <p:animEffect transition="in" filter="fade">
                                      <p:cBhvr>
                                        <p:cTn id="49" dur="1000"/>
                                        <p:tgtEl>
                                          <p:spTgt spid="11">
                                            <p:txEl>
                                              <p:pRg st="4" end="4"/>
                                            </p:txEl>
                                          </p:spTgt>
                                        </p:tgtEl>
                                      </p:cBhvr>
                                    </p:animEffect>
                                    <p:anim calcmode="lin" valueType="num">
                                      <p:cBhvr>
                                        <p:cTn id="50"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p:cTn id="56" dur="500" fill="hold"/>
                                        <p:tgtEl>
                                          <p:spTgt spid="4"/>
                                        </p:tgtEl>
                                        <p:attrNameLst>
                                          <p:attrName>ppt_w</p:attrName>
                                        </p:attrNameLst>
                                      </p:cBhvr>
                                      <p:tavLst>
                                        <p:tav tm="0">
                                          <p:val>
                                            <p:fltVal val="0"/>
                                          </p:val>
                                        </p:tav>
                                        <p:tav tm="100000">
                                          <p:val>
                                            <p:strVal val="#ppt_w"/>
                                          </p:val>
                                        </p:tav>
                                      </p:tavLst>
                                    </p:anim>
                                    <p:anim calcmode="lin" valueType="num">
                                      <p:cBhvr>
                                        <p:cTn id="57" dur="500" fill="hold"/>
                                        <p:tgtEl>
                                          <p:spTgt spid="4"/>
                                        </p:tgtEl>
                                        <p:attrNameLst>
                                          <p:attrName>ppt_h</p:attrName>
                                        </p:attrNameLst>
                                      </p:cBhvr>
                                      <p:tavLst>
                                        <p:tav tm="0">
                                          <p:val>
                                            <p:fltVal val="0"/>
                                          </p:val>
                                        </p:tav>
                                        <p:tav tm="100000">
                                          <p:val>
                                            <p:strVal val="#ppt_h"/>
                                          </p:val>
                                        </p:tav>
                                      </p:tavLst>
                                    </p:anim>
                                    <p:animEffect transition="in" filter="fade">
                                      <p:cBhvr>
                                        <p:cTn id="58" dur="500"/>
                                        <p:tgtEl>
                                          <p:spTgt spid="4"/>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
                                            <p:txEl>
                                              <p:pRg st="5" end="5"/>
                                            </p:txEl>
                                          </p:spTgt>
                                        </p:tgtEl>
                                        <p:attrNameLst>
                                          <p:attrName>style.visibility</p:attrName>
                                        </p:attrNameLst>
                                      </p:cBhvr>
                                      <p:to>
                                        <p:strVal val="visible"/>
                                      </p:to>
                                    </p:set>
                                    <p:animEffect transition="in" filter="fade">
                                      <p:cBhvr>
                                        <p:cTn id="63" dur="1000"/>
                                        <p:tgtEl>
                                          <p:spTgt spid="11">
                                            <p:txEl>
                                              <p:pRg st="5" end="5"/>
                                            </p:txEl>
                                          </p:spTgt>
                                        </p:tgtEl>
                                      </p:cBhvr>
                                    </p:animEffect>
                                    <p:anim calcmode="lin" valueType="num">
                                      <p:cBhvr>
                                        <p:cTn id="64"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65"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8"/>
                                        </p:tgtEl>
                                        <p:attrNameLst>
                                          <p:attrName>style.visibility</p:attrName>
                                        </p:attrNameLst>
                                      </p:cBhvr>
                                      <p:to>
                                        <p:strVal val="visible"/>
                                      </p:to>
                                    </p:set>
                                    <p:anim calcmode="lin" valueType="num">
                                      <p:cBhvr>
                                        <p:cTn id="70" dur="500" fill="hold"/>
                                        <p:tgtEl>
                                          <p:spTgt spid="8"/>
                                        </p:tgtEl>
                                        <p:attrNameLst>
                                          <p:attrName>ppt_w</p:attrName>
                                        </p:attrNameLst>
                                      </p:cBhvr>
                                      <p:tavLst>
                                        <p:tav tm="0">
                                          <p:val>
                                            <p:fltVal val="0"/>
                                          </p:val>
                                        </p:tav>
                                        <p:tav tm="100000">
                                          <p:val>
                                            <p:strVal val="#ppt_w"/>
                                          </p:val>
                                        </p:tav>
                                      </p:tavLst>
                                    </p:anim>
                                    <p:anim calcmode="lin" valueType="num">
                                      <p:cBhvr>
                                        <p:cTn id="71" dur="500" fill="hold"/>
                                        <p:tgtEl>
                                          <p:spTgt spid="8"/>
                                        </p:tgtEl>
                                        <p:attrNameLst>
                                          <p:attrName>ppt_h</p:attrName>
                                        </p:attrNameLst>
                                      </p:cBhvr>
                                      <p:tavLst>
                                        <p:tav tm="0">
                                          <p:val>
                                            <p:fltVal val="0"/>
                                          </p:val>
                                        </p:tav>
                                        <p:tav tm="100000">
                                          <p:val>
                                            <p:strVal val="#ppt_h"/>
                                          </p:val>
                                        </p:tav>
                                      </p:tavLst>
                                    </p:anim>
                                    <p:animEffect transition="in" filter="fade">
                                      <p:cBhvr>
                                        <p:cTn id="7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Patient Identification</a:t>
            </a:r>
          </a:p>
        </p:txBody>
      </p:sp>
      <p:sp>
        <p:nvSpPr>
          <p:cNvPr id="11" name="Content Placeholder 10"/>
          <p:cNvSpPr>
            <a:spLocks noGrp="1"/>
          </p:cNvSpPr>
          <p:nvPr>
            <p:ph idx="1"/>
          </p:nvPr>
        </p:nvSpPr>
        <p:spPr>
          <a:xfrm>
            <a:off x="457200" y="1600200"/>
            <a:ext cx="8183880" cy="3124200"/>
          </a:xfrm>
        </p:spPr>
        <p:txBody>
          <a:bodyPr>
            <a:normAutofit/>
          </a:bodyPr>
          <a:lstStyle/>
          <a:p>
            <a:r>
              <a:rPr lang="en-US" sz="2400" dirty="0">
                <a:latin typeface="Amasis MT Std" pitchFamily="18" charset="0"/>
              </a:rPr>
              <a:t>The most important step in collecting a sample for a type and screen or a type and crossmatch is proper patient identification!</a:t>
            </a:r>
          </a:p>
          <a:p>
            <a:pPr marL="0" indent="0">
              <a:buNone/>
            </a:pPr>
            <a:endParaRPr lang="en-US" sz="2400" dirty="0">
              <a:latin typeface="Amasis MT Std" pitchFamily="18" charset="0"/>
            </a:endParaRPr>
          </a:p>
          <a:p>
            <a:r>
              <a:rPr lang="en-US" sz="2400" dirty="0">
                <a:latin typeface="Amasis MT Std" pitchFamily="18" charset="0"/>
              </a:rPr>
              <a:t>Verify the patient’s identity by asking the patient to state:</a:t>
            </a:r>
          </a:p>
          <a:p>
            <a:pPr lvl="1"/>
            <a:r>
              <a:rPr lang="en-US" sz="1800" dirty="0">
                <a:latin typeface="Amasis MT Std" pitchFamily="18" charset="0"/>
              </a:rPr>
              <a:t>First and last name</a:t>
            </a:r>
          </a:p>
          <a:p>
            <a:pPr lvl="1"/>
            <a:r>
              <a:rPr lang="en-US" sz="1800" dirty="0">
                <a:latin typeface="Amasis MT Std" pitchFamily="18" charset="0"/>
              </a:rPr>
              <a:t>Date of birth</a:t>
            </a:r>
          </a:p>
          <a:p>
            <a:pPr lvl="1"/>
            <a:r>
              <a:rPr lang="en-US" sz="1800" dirty="0">
                <a:latin typeface="Amasis MT Std" pitchFamily="18" charset="0"/>
              </a:rPr>
              <a:t>Social security number (as permitted per your facility’s protocol)</a:t>
            </a:r>
          </a:p>
          <a:p>
            <a:endParaRPr lang="en-US" sz="2400" dirty="0"/>
          </a:p>
          <a:p>
            <a:endParaRPr lang="en-US" sz="2000" dirty="0"/>
          </a:p>
          <a:p>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923" y="4495800"/>
            <a:ext cx="1283986" cy="129442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36767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5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5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fade">
                                      <p:cBhvr>
                                        <p:cTn id="27"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Preparing the Wristband</a:t>
            </a:r>
          </a:p>
        </p:txBody>
      </p:sp>
      <p:sp>
        <p:nvSpPr>
          <p:cNvPr id="11" name="Content Placeholder 10"/>
          <p:cNvSpPr>
            <a:spLocks noGrp="1"/>
          </p:cNvSpPr>
          <p:nvPr>
            <p:ph idx="1"/>
          </p:nvPr>
        </p:nvSpPr>
        <p:spPr>
          <a:xfrm>
            <a:off x="457200" y="1600200"/>
            <a:ext cx="8183880" cy="4187952"/>
          </a:xfrm>
        </p:spPr>
        <p:txBody>
          <a:bodyPr>
            <a:normAutofit lnSpcReduction="10000"/>
          </a:bodyPr>
          <a:lstStyle/>
          <a:p>
            <a:r>
              <a:rPr lang="en-US" sz="2400" dirty="0">
                <a:latin typeface="Amasis MT Std" pitchFamily="18" charset="0"/>
              </a:rPr>
              <a:t>Label the blood bank wristband by either handwriting the information onto the wristband or using pre-printed patient labels as required by the Directions For Use for the wristband being used. Required information:</a:t>
            </a:r>
          </a:p>
          <a:p>
            <a:pPr lvl="1"/>
            <a:r>
              <a:rPr lang="en-US" sz="1800" dirty="0">
                <a:latin typeface="Amasis MT Std" pitchFamily="18" charset="0"/>
              </a:rPr>
              <a:t>Full Name</a:t>
            </a:r>
          </a:p>
          <a:p>
            <a:pPr lvl="1"/>
            <a:r>
              <a:rPr lang="en-US" sz="1800" dirty="0">
                <a:latin typeface="Amasis MT Std" pitchFamily="18" charset="0"/>
              </a:rPr>
              <a:t>ID Number (SS#, medical record number or date of birth may be used)</a:t>
            </a:r>
          </a:p>
          <a:p>
            <a:pPr lvl="1"/>
            <a:r>
              <a:rPr lang="en-US" sz="1800" b="1" dirty="0">
                <a:solidFill>
                  <a:srgbClr val="990033"/>
                </a:solidFill>
                <a:latin typeface="Amasis MT Std" pitchFamily="18" charset="0"/>
              </a:rPr>
              <a:t>Date</a:t>
            </a:r>
            <a:r>
              <a:rPr lang="en-US" sz="1800" dirty="0">
                <a:solidFill>
                  <a:srgbClr val="990033"/>
                </a:solidFill>
                <a:latin typeface="Amasis MT Std" pitchFamily="18" charset="0"/>
              </a:rPr>
              <a:t> of collection </a:t>
            </a:r>
          </a:p>
          <a:p>
            <a:pPr lvl="1"/>
            <a:r>
              <a:rPr lang="en-US" sz="1800" b="1" dirty="0">
                <a:solidFill>
                  <a:srgbClr val="990033"/>
                </a:solidFill>
                <a:latin typeface="Amasis MT Std" pitchFamily="18" charset="0"/>
              </a:rPr>
              <a:t>Time</a:t>
            </a:r>
            <a:r>
              <a:rPr lang="en-US" sz="1800" dirty="0">
                <a:solidFill>
                  <a:srgbClr val="990033"/>
                </a:solidFill>
                <a:latin typeface="Amasis MT Std" pitchFamily="18" charset="0"/>
              </a:rPr>
              <a:t> of collection</a:t>
            </a:r>
          </a:p>
          <a:p>
            <a:pPr lvl="1"/>
            <a:r>
              <a:rPr lang="en-US" sz="1800" b="1" dirty="0">
                <a:solidFill>
                  <a:srgbClr val="990033"/>
                </a:solidFill>
                <a:latin typeface="Amasis MT Std" pitchFamily="18" charset="0"/>
              </a:rPr>
              <a:t>Initials</a:t>
            </a:r>
            <a:r>
              <a:rPr lang="en-US" sz="1800" dirty="0">
                <a:solidFill>
                  <a:srgbClr val="990033"/>
                </a:solidFill>
                <a:latin typeface="Amasis MT Std" pitchFamily="18" charset="0"/>
              </a:rPr>
              <a:t> of the person collecting the specimens</a:t>
            </a:r>
          </a:p>
          <a:p>
            <a:endParaRPr lang="en-US" sz="2400" dirty="0">
              <a:latin typeface="Amasis MT Std" pitchFamily="18" charset="0"/>
            </a:endParaRPr>
          </a:p>
          <a:p>
            <a:r>
              <a:rPr lang="en-US" sz="2400" dirty="0">
                <a:latin typeface="Amasis MT Std" pitchFamily="18" charset="0"/>
              </a:rPr>
              <a:t>The Directions For Use for the wristbands are located in the blood center information binder. </a:t>
            </a:r>
            <a:r>
              <a:rPr lang="en-US" sz="1800" dirty="0">
                <a:latin typeface="Amasis MT Std" pitchFamily="18" charset="0"/>
              </a:rPr>
              <a:t>  </a:t>
            </a:r>
          </a:p>
          <a:p>
            <a:endParaRPr lang="en-US" sz="2400" dirty="0"/>
          </a:p>
          <a:p>
            <a:endParaRPr lang="en-US"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657600"/>
            <a:ext cx="2224087" cy="104302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306206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down)">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wipe(down)">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wipe(down)">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wipe(down)">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wipe(down)">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xEl>
                                              <p:pRg st="7" end="7"/>
                                            </p:txEl>
                                          </p:spTgt>
                                        </p:tgtEl>
                                        <p:attrNameLst>
                                          <p:attrName>style.visibility</p:attrName>
                                        </p:attrNameLst>
                                      </p:cBhvr>
                                      <p:to>
                                        <p:strVal val="visible"/>
                                      </p:to>
                                    </p:set>
                                    <p:animEffect transition="in" filter="wipe(down)">
                                      <p:cBhvr>
                                        <p:cTn id="37"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Apply the Wristband</a:t>
            </a:r>
          </a:p>
        </p:txBody>
      </p:sp>
      <p:sp>
        <p:nvSpPr>
          <p:cNvPr id="11" name="Content Placeholder 10"/>
          <p:cNvSpPr>
            <a:spLocks noGrp="1"/>
          </p:cNvSpPr>
          <p:nvPr>
            <p:ph idx="1"/>
          </p:nvPr>
        </p:nvSpPr>
        <p:spPr>
          <a:xfrm>
            <a:off x="457200" y="1600200"/>
            <a:ext cx="8183880" cy="2514600"/>
          </a:xfrm>
        </p:spPr>
        <p:txBody>
          <a:bodyPr>
            <a:normAutofit/>
          </a:bodyPr>
          <a:lstStyle/>
          <a:p>
            <a:r>
              <a:rPr lang="en-US" sz="2400" dirty="0">
                <a:latin typeface="Amasis MT Std" pitchFamily="18" charset="0"/>
              </a:rPr>
              <a:t>Place the wristband on the patient according to the Directions For Use.</a:t>
            </a:r>
          </a:p>
          <a:p>
            <a:pPr marL="0" indent="0">
              <a:buNone/>
            </a:pPr>
            <a:endParaRPr lang="en-US" sz="2400" dirty="0">
              <a:latin typeface="Amasis MT Std" pitchFamily="18" charset="0"/>
            </a:endParaRPr>
          </a:p>
          <a:p>
            <a:r>
              <a:rPr lang="en-US" sz="2400" dirty="0">
                <a:latin typeface="Amasis MT Std" pitchFamily="18" charset="0"/>
              </a:rPr>
              <a:t>Tear off the extra ‘tail’ of labels. These can be used at your facility or sent with the samples to the blood center. </a:t>
            </a:r>
            <a:r>
              <a:rPr lang="en-US" sz="1800" dirty="0">
                <a:latin typeface="Amasis MT Std" pitchFamily="18" charset="0"/>
              </a:rPr>
              <a:t>  </a:t>
            </a:r>
          </a:p>
          <a:p>
            <a:endParaRPr lang="en-US" sz="2400" dirty="0"/>
          </a:p>
          <a:p>
            <a:endParaRPr lang="en-US"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3810000"/>
            <a:ext cx="5751271" cy="171926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218487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Collect </a:t>
            </a:r>
            <a:r>
              <a:rPr lang="en-US" dirty="0">
                <a:solidFill>
                  <a:srgbClr val="FF0000"/>
                </a:solidFill>
                <a:latin typeface="Amasis MT Std" pitchFamily="18" charset="0"/>
              </a:rPr>
              <a:t>Primary</a:t>
            </a:r>
            <a:r>
              <a:rPr lang="en-US" dirty="0">
                <a:solidFill>
                  <a:schemeClr val="accent6">
                    <a:lumMod val="75000"/>
                  </a:schemeClr>
                </a:solidFill>
                <a:latin typeface="Amasis MT Std" pitchFamily="18" charset="0"/>
              </a:rPr>
              <a:t> Samples</a:t>
            </a:r>
          </a:p>
        </p:txBody>
      </p:sp>
      <p:sp>
        <p:nvSpPr>
          <p:cNvPr id="11" name="Content Placeholder 10"/>
          <p:cNvSpPr>
            <a:spLocks noGrp="1"/>
          </p:cNvSpPr>
          <p:nvPr>
            <p:ph idx="1"/>
          </p:nvPr>
        </p:nvSpPr>
        <p:spPr>
          <a:xfrm>
            <a:off x="396716" y="1371600"/>
            <a:ext cx="8183880" cy="4187952"/>
          </a:xfrm>
        </p:spPr>
        <p:txBody>
          <a:bodyPr>
            <a:noAutofit/>
          </a:bodyPr>
          <a:lstStyle/>
          <a:p>
            <a:r>
              <a:rPr lang="en-US" sz="2000" dirty="0">
                <a:latin typeface="Amasis MT Std" pitchFamily="18" charset="0"/>
              </a:rPr>
              <a:t>Collect 2 blood samples in the EDTA sample tubes provided.</a:t>
            </a:r>
            <a:br>
              <a:rPr lang="en-US" sz="2000" dirty="0">
                <a:latin typeface="Amasis MT Std" pitchFamily="18" charset="0"/>
              </a:rPr>
            </a:br>
            <a:endParaRPr lang="en-US" sz="2000" dirty="0">
              <a:latin typeface="Amasis MT Std" pitchFamily="18" charset="0"/>
            </a:endParaRPr>
          </a:p>
          <a:p>
            <a:r>
              <a:rPr lang="en-US" sz="2000" dirty="0">
                <a:latin typeface="Amasis MT Std" pitchFamily="18" charset="0"/>
              </a:rPr>
              <a:t>Label each tube with the following information (pre-printed patient labels may be used):</a:t>
            </a:r>
          </a:p>
          <a:p>
            <a:pPr lvl="1"/>
            <a:r>
              <a:rPr lang="en-US" sz="1600" dirty="0">
                <a:latin typeface="Amasis MT Std" pitchFamily="18" charset="0"/>
              </a:rPr>
              <a:t>Full Name</a:t>
            </a:r>
          </a:p>
          <a:p>
            <a:pPr lvl="1"/>
            <a:r>
              <a:rPr lang="en-US" sz="1600" dirty="0">
                <a:latin typeface="Amasis MT Std" pitchFamily="18" charset="0"/>
              </a:rPr>
              <a:t>ID Number (SS#, medical record number or date of birth may be used)</a:t>
            </a:r>
          </a:p>
          <a:p>
            <a:pPr lvl="1"/>
            <a:r>
              <a:rPr lang="en-US" sz="1600" dirty="0">
                <a:latin typeface="Amasis MT Std" pitchFamily="18" charset="0"/>
              </a:rPr>
              <a:t>Blood Bank ID# (use a barcoded sticker from the tail of the band)</a:t>
            </a:r>
          </a:p>
          <a:p>
            <a:pPr lvl="1"/>
            <a:r>
              <a:rPr lang="en-US" sz="1600" b="1" dirty="0">
                <a:solidFill>
                  <a:srgbClr val="990033"/>
                </a:solidFill>
                <a:latin typeface="Amasis MT Std" pitchFamily="18" charset="0"/>
              </a:rPr>
              <a:t>Date</a:t>
            </a:r>
            <a:r>
              <a:rPr lang="en-US" sz="1600" dirty="0">
                <a:solidFill>
                  <a:srgbClr val="990033"/>
                </a:solidFill>
                <a:latin typeface="Amasis MT Std" pitchFamily="18" charset="0"/>
              </a:rPr>
              <a:t> </a:t>
            </a:r>
            <a:r>
              <a:rPr lang="en-US" sz="1600" b="1" dirty="0">
                <a:solidFill>
                  <a:srgbClr val="990033"/>
                </a:solidFill>
                <a:latin typeface="Amasis MT Std" pitchFamily="18" charset="0"/>
              </a:rPr>
              <a:t>and Time </a:t>
            </a:r>
            <a:r>
              <a:rPr lang="en-US" sz="1600" dirty="0">
                <a:solidFill>
                  <a:srgbClr val="990033"/>
                </a:solidFill>
                <a:latin typeface="Amasis MT Std" pitchFamily="18" charset="0"/>
              </a:rPr>
              <a:t>of collection </a:t>
            </a:r>
          </a:p>
          <a:p>
            <a:pPr lvl="1"/>
            <a:r>
              <a:rPr lang="en-US" sz="1600" b="1" dirty="0">
                <a:solidFill>
                  <a:srgbClr val="990033"/>
                </a:solidFill>
                <a:latin typeface="Amasis MT Std" pitchFamily="18" charset="0"/>
              </a:rPr>
              <a:t>Initials</a:t>
            </a:r>
            <a:r>
              <a:rPr lang="en-US" sz="1600" dirty="0">
                <a:solidFill>
                  <a:srgbClr val="990033"/>
                </a:solidFill>
                <a:latin typeface="Amasis MT Std" pitchFamily="18" charset="0"/>
              </a:rPr>
              <a:t> of the person collecting the specimens</a:t>
            </a:r>
            <a:r>
              <a:rPr lang="en-US" sz="1600" dirty="0">
                <a:latin typeface="Amasis MT Std" pitchFamily="18" charset="0"/>
              </a:rPr>
              <a:t> </a:t>
            </a:r>
            <a:endParaRPr lang="en-US" sz="1200" dirty="0">
              <a:latin typeface="Amasis MT Std" pitchFamily="18" charset="0"/>
            </a:endParaRPr>
          </a:p>
          <a:p>
            <a:pPr marL="347472" lvl="1" indent="0">
              <a:buNone/>
            </a:pPr>
            <a:endParaRPr lang="en-US" sz="2000" dirty="0">
              <a:latin typeface="Amasis MT Std" pitchFamily="18" charset="0"/>
            </a:endParaRPr>
          </a:p>
          <a:p>
            <a:r>
              <a:rPr lang="en-US" sz="2000" dirty="0">
                <a:latin typeface="Amasis MT Std" pitchFamily="18" charset="0"/>
              </a:rPr>
              <a:t>Be sure to write the date and time of collection and initial each sample! Failure to do so will result in recollecting the samples and delay in testing and receiving products.  </a:t>
            </a:r>
            <a:r>
              <a:rPr lang="en-US" sz="1600" dirty="0">
                <a:latin typeface="Amasis MT Std" pitchFamily="18" charset="0"/>
              </a:rPr>
              <a:t>  </a:t>
            </a:r>
          </a:p>
          <a:p>
            <a:endParaRPr lang="en-US" sz="1600" dirty="0"/>
          </a:p>
          <a:p>
            <a:endParaRPr lang="en-US" sz="1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137569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 calcmode="lin" valueType="num">
                                      <p:cBhvr additive="base">
                                        <p:cTn id="29" dur="500" fill="hold"/>
                                        <p:tgtEl>
                                          <p:spTgt spid="11">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 calcmode="lin" valueType="num">
                                      <p:cBhvr additive="base">
                                        <p:cTn id="35" dur="500" fill="hold"/>
                                        <p:tgtEl>
                                          <p:spTgt spid="11">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1">
                                            <p:txEl>
                                              <p:pRg st="6" end="6"/>
                                            </p:txEl>
                                          </p:spTgt>
                                        </p:tgtEl>
                                        <p:attrNameLst>
                                          <p:attrName>style.visibility</p:attrName>
                                        </p:attrNameLst>
                                      </p:cBhvr>
                                      <p:to>
                                        <p:strVal val="visible"/>
                                      </p:to>
                                    </p:set>
                                    <p:anim calcmode="lin" valueType="num">
                                      <p:cBhvr additive="base">
                                        <p:cTn id="41" dur="500" fill="hold"/>
                                        <p:tgtEl>
                                          <p:spTgt spid="11">
                                            <p:txEl>
                                              <p:pRg st="6" end="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1">
                                            <p:txEl>
                                              <p:pRg st="8" end="8"/>
                                            </p:txEl>
                                          </p:spTgt>
                                        </p:tgtEl>
                                        <p:attrNameLst>
                                          <p:attrName>style.visibility</p:attrName>
                                        </p:attrNameLst>
                                      </p:cBhvr>
                                      <p:to>
                                        <p:strVal val="visible"/>
                                      </p:to>
                                    </p:set>
                                    <p:anim calcmode="lin" valueType="num">
                                      <p:cBhvr additive="base">
                                        <p:cTn id="47" dur="500" fill="hold"/>
                                        <p:tgtEl>
                                          <p:spTgt spid="11">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1">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2" presetClass="emph" presetSubtype="0" fill="hold" nodeType="clickEffect">
                                  <p:stCondLst>
                                    <p:cond delay="0"/>
                                  </p:stCondLst>
                                  <p:childTnLst>
                                    <p:animRot by="120000">
                                      <p:cBhvr>
                                        <p:cTn id="52" dur="100" fill="hold">
                                          <p:stCondLst>
                                            <p:cond delay="0"/>
                                          </p:stCondLst>
                                        </p:cTn>
                                        <p:tgtEl>
                                          <p:spTgt spid="11">
                                            <p:txEl>
                                              <p:pRg st="5" end="5"/>
                                            </p:txEl>
                                          </p:spTgt>
                                        </p:tgtEl>
                                        <p:attrNameLst>
                                          <p:attrName>r</p:attrName>
                                        </p:attrNameLst>
                                      </p:cBhvr>
                                    </p:animRot>
                                    <p:animRot by="-240000">
                                      <p:cBhvr>
                                        <p:cTn id="53" dur="200" fill="hold">
                                          <p:stCondLst>
                                            <p:cond delay="200"/>
                                          </p:stCondLst>
                                        </p:cTn>
                                        <p:tgtEl>
                                          <p:spTgt spid="11">
                                            <p:txEl>
                                              <p:pRg st="5" end="5"/>
                                            </p:txEl>
                                          </p:spTgt>
                                        </p:tgtEl>
                                        <p:attrNameLst>
                                          <p:attrName>r</p:attrName>
                                        </p:attrNameLst>
                                      </p:cBhvr>
                                    </p:animRot>
                                    <p:animRot by="240000">
                                      <p:cBhvr>
                                        <p:cTn id="54" dur="200" fill="hold">
                                          <p:stCondLst>
                                            <p:cond delay="400"/>
                                          </p:stCondLst>
                                        </p:cTn>
                                        <p:tgtEl>
                                          <p:spTgt spid="11">
                                            <p:txEl>
                                              <p:pRg st="5" end="5"/>
                                            </p:txEl>
                                          </p:spTgt>
                                        </p:tgtEl>
                                        <p:attrNameLst>
                                          <p:attrName>r</p:attrName>
                                        </p:attrNameLst>
                                      </p:cBhvr>
                                    </p:animRot>
                                    <p:animRot by="-240000">
                                      <p:cBhvr>
                                        <p:cTn id="55" dur="200" fill="hold">
                                          <p:stCondLst>
                                            <p:cond delay="600"/>
                                          </p:stCondLst>
                                        </p:cTn>
                                        <p:tgtEl>
                                          <p:spTgt spid="11">
                                            <p:txEl>
                                              <p:pRg st="5" end="5"/>
                                            </p:txEl>
                                          </p:spTgt>
                                        </p:tgtEl>
                                        <p:attrNameLst>
                                          <p:attrName>r</p:attrName>
                                        </p:attrNameLst>
                                      </p:cBhvr>
                                    </p:animRot>
                                    <p:animRot by="120000">
                                      <p:cBhvr>
                                        <p:cTn id="56" dur="200" fill="hold">
                                          <p:stCondLst>
                                            <p:cond delay="800"/>
                                          </p:stCondLst>
                                        </p:cTn>
                                        <p:tgtEl>
                                          <p:spTgt spid="11">
                                            <p:txEl>
                                              <p:pRg st="5" end="5"/>
                                            </p:txEl>
                                          </p:spTgt>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32" presetClass="emph" presetSubtype="0" fill="hold" nodeType="clickEffect">
                                  <p:stCondLst>
                                    <p:cond delay="0"/>
                                  </p:stCondLst>
                                  <p:childTnLst>
                                    <p:animRot by="120000">
                                      <p:cBhvr>
                                        <p:cTn id="60" dur="100" fill="hold">
                                          <p:stCondLst>
                                            <p:cond delay="0"/>
                                          </p:stCondLst>
                                        </p:cTn>
                                        <p:tgtEl>
                                          <p:spTgt spid="11">
                                            <p:txEl>
                                              <p:pRg st="6" end="6"/>
                                            </p:txEl>
                                          </p:spTgt>
                                        </p:tgtEl>
                                        <p:attrNameLst>
                                          <p:attrName>r</p:attrName>
                                        </p:attrNameLst>
                                      </p:cBhvr>
                                    </p:animRot>
                                    <p:animRot by="-240000">
                                      <p:cBhvr>
                                        <p:cTn id="61" dur="200" fill="hold">
                                          <p:stCondLst>
                                            <p:cond delay="200"/>
                                          </p:stCondLst>
                                        </p:cTn>
                                        <p:tgtEl>
                                          <p:spTgt spid="11">
                                            <p:txEl>
                                              <p:pRg st="6" end="6"/>
                                            </p:txEl>
                                          </p:spTgt>
                                        </p:tgtEl>
                                        <p:attrNameLst>
                                          <p:attrName>r</p:attrName>
                                        </p:attrNameLst>
                                      </p:cBhvr>
                                    </p:animRot>
                                    <p:animRot by="240000">
                                      <p:cBhvr>
                                        <p:cTn id="62" dur="200" fill="hold">
                                          <p:stCondLst>
                                            <p:cond delay="400"/>
                                          </p:stCondLst>
                                        </p:cTn>
                                        <p:tgtEl>
                                          <p:spTgt spid="11">
                                            <p:txEl>
                                              <p:pRg st="6" end="6"/>
                                            </p:txEl>
                                          </p:spTgt>
                                        </p:tgtEl>
                                        <p:attrNameLst>
                                          <p:attrName>r</p:attrName>
                                        </p:attrNameLst>
                                      </p:cBhvr>
                                    </p:animRot>
                                    <p:animRot by="-240000">
                                      <p:cBhvr>
                                        <p:cTn id="63" dur="200" fill="hold">
                                          <p:stCondLst>
                                            <p:cond delay="600"/>
                                          </p:stCondLst>
                                        </p:cTn>
                                        <p:tgtEl>
                                          <p:spTgt spid="11">
                                            <p:txEl>
                                              <p:pRg st="6" end="6"/>
                                            </p:txEl>
                                          </p:spTgt>
                                        </p:tgtEl>
                                        <p:attrNameLst>
                                          <p:attrName>r</p:attrName>
                                        </p:attrNameLst>
                                      </p:cBhvr>
                                    </p:animRot>
                                    <p:animRot by="120000">
                                      <p:cBhvr>
                                        <p:cTn id="64" dur="200" fill="hold">
                                          <p:stCondLst>
                                            <p:cond delay="800"/>
                                          </p:stCondLst>
                                        </p:cTn>
                                        <p:tgtEl>
                                          <p:spTgt spid="11">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Collect a </a:t>
            </a:r>
            <a:r>
              <a:rPr lang="en-US" dirty="0">
                <a:solidFill>
                  <a:srgbClr val="FF0000"/>
                </a:solidFill>
                <a:latin typeface="Amasis MT Std" pitchFamily="18" charset="0"/>
              </a:rPr>
              <a:t>Secondary </a:t>
            </a:r>
            <a:r>
              <a:rPr lang="en-US" dirty="0">
                <a:solidFill>
                  <a:schemeClr val="accent6">
                    <a:lumMod val="75000"/>
                  </a:schemeClr>
                </a:solidFill>
                <a:latin typeface="Amasis MT Std" pitchFamily="18" charset="0"/>
              </a:rPr>
              <a:t>Sample</a:t>
            </a:r>
          </a:p>
        </p:txBody>
      </p:sp>
      <p:sp>
        <p:nvSpPr>
          <p:cNvPr id="11" name="Content Placeholder 10"/>
          <p:cNvSpPr>
            <a:spLocks noGrp="1"/>
          </p:cNvSpPr>
          <p:nvPr>
            <p:ph idx="1"/>
          </p:nvPr>
        </p:nvSpPr>
        <p:spPr>
          <a:xfrm>
            <a:off x="396716" y="1371600"/>
            <a:ext cx="8183880" cy="4187952"/>
          </a:xfrm>
        </p:spPr>
        <p:txBody>
          <a:bodyPr>
            <a:noAutofit/>
          </a:bodyPr>
          <a:lstStyle/>
          <a:p>
            <a:pPr>
              <a:spcBef>
                <a:spcPts val="0"/>
              </a:spcBef>
              <a:tabLst>
                <a:tab pos="457200" algn="l"/>
              </a:tabLst>
            </a:pPr>
            <a:r>
              <a:rPr lang="en-US" sz="2000" dirty="0">
                <a:latin typeface="Amasis MT Std" pitchFamily="18" charset="0"/>
              </a:rPr>
              <a:t>Collect 1 additional EDTA sample tube. </a:t>
            </a:r>
            <a:r>
              <a:rPr lang="en-US" sz="20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This second sample must be collected on all patients at a different time than the original samples. </a:t>
            </a:r>
            <a:r>
              <a:rPr lang="en-US" sz="2000" b="1" dirty="0">
                <a:latin typeface="Calibri" panose="020F0502020204030204" pitchFamily="34" charset="0"/>
                <a:ea typeface="Times New Roman" panose="02020603050405020304" pitchFamily="18" charset="0"/>
                <a:cs typeface="Calibri" panose="020F0502020204030204" pitchFamily="34" charset="0"/>
              </a:rPr>
              <a:t>This sample will be used to perform a second blood type verification to ensure patient transfusion safety. </a:t>
            </a:r>
            <a:endParaRPr lang="en-US" sz="2000" dirty="0">
              <a:latin typeface="Amasis MT Std" pitchFamily="18" charset="0"/>
            </a:endParaRPr>
          </a:p>
          <a:p>
            <a:r>
              <a:rPr lang="en-US" sz="2000" dirty="0">
                <a:latin typeface="Amasis MT Std" pitchFamily="18" charset="0"/>
              </a:rPr>
              <a:t>Label this tube with the same information as the primary samples (pre-printed patient labels may be used):</a:t>
            </a:r>
          </a:p>
          <a:p>
            <a:pPr lvl="1"/>
            <a:r>
              <a:rPr lang="en-US" sz="1600" dirty="0">
                <a:latin typeface="Amasis MT Std" pitchFamily="18" charset="0"/>
              </a:rPr>
              <a:t>Full Name</a:t>
            </a:r>
          </a:p>
          <a:p>
            <a:pPr lvl="1"/>
            <a:r>
              <a:rPr lang="en-US" sz="1600" dirty="0">
                <a:latin typeface="Amasis MT Std" pitchFamily="18" charset="0"/>
              </a:rPr>
              <a:t>ID Number (SS#, medical record number or date of birth may be used)</a:t>
            </a:r>
          </a:p>
          <a:p>
            <a:pPr lvl="1"/>
            <a:r>
              <a:rPr lang="en-US" sz="1600" dirty="0">
                <a:latin typeface="Amasis MT Std" pitchFamily="18" charset="0"/>
              </a:rPr>
              <a:t>Blood Bank ID# (use a barcoded sticker from the tail of the band)</a:t>
            </a:r>
          </a:p>
          <a:p>
            <a:pPr lvl="1"/>
            <a:r>
              <a:rPr lang="en-US" sz="1600" b="1" dirty="0">
                <a:solidFill>
                  <a:srgbClr val="990033"/>
                </a:solidFill>
                <a:latin typeface="Amasis MT Std" pitchFamily="18" charset="0"/>
              </a:rPr>
              <a:t>Date</a:t>
            </a:r>
            <a:r>
              <a:rPr lang="en-US" sz="1600" dirty="0">
                <a:solidFill>
                  <a:srgbClr val="990033"/>
                </a:solidFill>
                <a:latin typeface="Amasis MT Std" pitchFamily="18" charset="0"/>
              </a:rPr>
              <a:t> </a:t>
            </a:r>
            <a:r>
              <a:rPr lang="en-US" sz="1600" b="1" dirty="0">
                <a:solidFill>
                  <a:srgbClr val="990033"/>
                </a:solidFill>
                <a:latin typeface="Amasis MT Std" pitchFamily="18" charset="0"/>
              </a:rPr>
              <a:t>and Time </a:t>
            </a:r>
            <a:r>
              <a:rPr lang="en-US" sz="1600" dirty="0">
                <a:solidFill>
                  <a:srgbClr val="990033"/>
                </a:solidFill>
                <a:latin typeface="Amasis MT Std" pitchFamily="18" charset="0"/>
              </a:rPr>
              <a:t>of collection </a:t>
            </a:r>
          </a:p>
          <a:p>
            <a:pPr lvl="1"/>
            <a:r>
              <a:rPr lang="en-US" sz="1600" b="1" dirty="0">
                <a:solidFill>
                  <a:srgbClr val="990033"/>
                </a:solidFill>
                <a:latin typeface="Amasis MT Std" pitchFamily="18" charset="0"/>
              </a:rPr>
              <a:t>Initials</a:t>
            </a:r>
            <a:r>
              <a:rPr lang="en-US" sz="1600" dirty="0">
                <a:solidFill>
                  <a:srgbClr val="990033"/>
                </a:solidFill>
                <a:latin typeface="Amasis MT Std" pitchFamily="18" charset="0"/>
              </a:rPr>
              <a:t> of the person collecting the specimens</a:t>
            </a:r>
            <a:r>
              <a:rPr lang="en-US" sz="1600" dirty="0">
                <a:latin typeface="Amasis MT Std" pitchFamily="18" charset="0"/>
              </a:rPr>
              <a:t> </a:t>
            </a:r>
            <a:endParaRPr lang="en-US" sz="2000" dirty="0">
              <a:latin typeface="Amasis MT Std" pitchFamily="18" charset="0"/>
            </a:endParaRPr>
          </a:p>
          <a:p>
            <a:r>
              <a:rPr lang="en-US" sz="2000" dirty="0">
                <a:latin typeface="Amasis MT Std" pitchFamily="18" charset="0"/>
              </a:rPr>
              <a:t>Be sure to write the date and time of collection and initial each sample! Failure to do so will result in recollecting the samples and delay in testing and receiving products.  </a:t>
            </a:r>
            <a:r>
              <a:rPr lang="en-US" sz="1600" dirty="0">
                <a:latin typeface="Amasis MT Std" pitchFamily="18" charset="0"/>
              </a:rPr>
              <a:t>  </a:t>
            </a:r>
          </a:p>
          <a:p>
            <a:endParaRPr lang="en-US" sz="1600" dirty="0"/>
          </a:p>
          <a:p>
            <a:endParaRPr lang="en-US" sz="1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19488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 calcmode="lin" valueType="num">
                                      <p:cBhvr additive="base">
                                        <p:cTn id="29" dur="500" fill="hold"/>
                                        <p:tgtEl>
                                          <p:spTgt spid="11">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 calcmode="lin" valueType="num">
                                      <p:cBhvr additive="base">
                                        <p:cTn id="35" dur="500" fill="hold"/>
                                        <p:tgtEl>
                                          <p:spTgt spid="11">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1">
                                            <p:txEl>
                                              <p:pRg st="6" end="6"/>
                                            </p:txEl>
                                          </p:spTgt>
                                        </p:tgtEl>
                                        <p:attrNameLst>
                                          <p:attrName>style.visibility</p:attrName>
                                        </p:attrNameLst>
                                      </p:cBhvr>
                                      <p:to>
                                        <p:strVal val="visible"/>
                                      </p:to>
                                    </p:set>
                                    <p:anim calcmode="lin" valueType="num">
                                      <p:cBhvr additive="base">
                                        <p:cTn id="41" dur="500" fill="hold"/>
                                        <p:tgtEl>
                                          <p:spTgt spid="11">
                                            <p:txEl>
                                              <p:pRg st="6" end="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1">
                                            <p:txEl>
                                              <p:pRg st="7" end="7"/>
                                            </p:txEl>
                                          </p:spTgt>
                                        </p:tgtEl>
                                        <p:attrNameLst>
                                          <p:attrName>style.visibility</p:attrName>
                                        </p:attrNameLst>
                                      </p:cBhvr>
                                      <p:to>
                                        <p:strVal val="visible"/>
                                      </p:to>
                                    </p:set>
                                    <p:anim calcmode="lin" valueType="num">
                                      <p:cBhvr additive="base">
                                        <p:cTn id="47" dur="500" fill="hold"/>
                                        <p:tgtEl>
                                          <p:spTgt spid="11">
                                            <p:txEl>
                                              <p:pRg st="7" end="7"/>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1">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2" presetClass="emph" presetSubtype="0" fill="hold" nodeType="clickEffect">
                                  <p:stCondLst>
                                    <p:cond delay="0"/>
                                  </p:stCondLst>
                                  <p:childTnLst>
                                    <p:animRot by="120000">
                                      <p:cBhvr>
                                        <p:cTn id="52" dur="100" fill="hold">
                                          <p:stCondLst>
                                            <p:cond delay="0"/>
                                          </p:stCondLst>
                                        </p:cTn>
                                        <p:tgtEl>
                                          <p:spTgt spid="11">
                                            <p:txEl>
                                              <p:pRg st="5" end="5"/>
                                            </p:txEl>
                                          </p:spTgt>
                                        </p:tgtEl>
                                        <p:attrNameLst>
                                          <p:attrName>r</p:attrName>
                                        </p:attrNameLst>
                                      </p:cBhvr>
                                    </p:animRot>
                                    <p:animRot by="-240000">
                                      <p:cBhvr>
                                        <p:cTn id="53" dur="200" fill="hold">
                                          <p:stCondLst>
                                            <p:cond delay="200"/>
                                          </p:stCondLst>
                                        </p:cTn>
                                        <p:tgtEl>
                                          <p:spTgt spid="11">
                                            <p:txEl>
                                              <p:pRg st="5" end="5"/>
                                            </p:txEl>
                                          </p:spTgt>
                                        </p:tgtEl>
                                        <p:attrNameLst>
                                          <p:attrName>r</p:attrName>
                                        </p:attrNameLst>
                                      </p:cBhvr>
                                    </p:animRot>
                                    <p:animRot by="240000">
                                      <p:cBhvr>
                                        <p:cTn id="54" dur="200" fill="hold">
                                          <p:stCondLst>
                                            <p:cond delay="400"/>
                                          </p:stCondLst>
                                        </p:cTn>
                                        <p:tgtEl>
                                          <p:spTgt spid="11">
                                            <p:txEl>
                                              <p:pRg st="5" end="5"/>
                                            </p:txEl>
                                          </p:spTgt>
                                        </p:tgtEl>
                                        <p:attrNameLst>
                                          <p:attrName>r</p:attrName>
                                        </p:attrNameLst>
                                      </p:cBhvr>
                                    </p:animRot>
                                    <p:animRot by="-240000">
                                      <p:cBhvr>
                                        <p:cTn id="55" dur="200" fill="hold">
                                          <p:stCondLst>
                                            <p:cond delay="600"/>
                                          </p:stCondLst>
                                        </p:cTn>
                                        <p:tgtEl>
                                          <p:spTgt spid="11">
                                            <p:txEl>
                                              <p:pRg st="5" end="5"/>
                                            </p:txEl>
                                          </p:spTgt>
                                        </p:tgtEl>
                                        <p:attrNameLst>
                                          <p:attrName>r</p:attrName>
                                        </p:attrNameLst>
                                      </p:cBhvr>
                                    </p:animRot>
                                    <p:animRot by="120000">
                                      <p:cBhvr>
                                        <p:cTn id="56" dur="200" fill="hold">
                                          <p:stCondLst>
                                            <p:cond delay="800"/>
                                          </p:stCondLst>
                                        </p:cTn>
                                        <p:tgtEl>
                                          <p:spTgt spid="11">
                                            <p:txEl>
                                              <p:pRg st="5" end="5"/>
                                            </p:txEl>
                                          </p:spTgt>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32" presetClass="emph" presetSubtype="0" fill="hold" nodeType="clickEffect">
                                  <p:stCondLst>
                                    <p:cond delay="0"/>
                                  </p:stCondLst>
                                  <p:childTnLst>
                                    <p:animRot by="120000">
                                      <p:cBhvr>
                                        <p:cTn id="60" dur="100" fill="hold">
                                          <p:stCondLst>
                                            <p:cond delay="0"/>
                                          </p:stCondLst>
                                        </p:cTn>
                                        <p:tgtEl>
                                          <p:spTgt spid="11">
                                            <p:txEl>
                                              <p:pRg st="6" end="6"/>
                                            </p:txEl>
                                          </p:spTgt>
                                        </p:tgtEl>
                                        <p:attrNameLst>
                                          <p:attrName>r</p:attrName>
                                        </p:attrNameLst>
                                      </p:cBhvr>
                                    </p:animRot>
                                    <p:animRot by="-240000">
                                      <p:cBhvr>
                                        <p:cTn id="61" dur="200" fill="hold">
                                          <p:stCondLst>
                                            <p:cond delay="200"/>
                                          </p:stCondLst>
                                        </p:cTn>
                                        <p:tgtEl>
                                          <p:spTgt spid="11">
                                            <p:txEl>
                                              <p:pRg st="6" end="6"/>
                                            </p:txEl>
                                          </p:spTgt>
                                        </p:tgtEl>
                                        <p:attrNameLst>
                                          <p:attrName>r</p:attrName>
                                        </p:attrNameLst>
                                      </p:cBhvr>
                                    </p:animRot>
                                    <p:animRot by="240000">
                                      <p:cBhvr>
                                        <p:cTn id="62" dur="200" fill="hold">
                                          <p:stCondLst>
                                            <p:cond delay="400"/>
                                          </p:stCondLst>
                                        </p:cTn>
                                        <p:tgtEl>
                                          <p:spTgt spid="11">
                                            <p:txEl>
                                              <p:pRg st="6" end="6"/>
                                            </p:txEl>
                                          </p:spTgt>
                                        </p:tgtEl>
                                        <p:attrNameLst>
                                          <p:attrName>r</p:attrName>
                                        </p:attrNameLst>
                                      </p:cBhvr>
                                    </p:animRot>
                                    <p:animRot by="-240000">
                                      <p:cBhvr>
                                        <p:cTn id="63" dur="200" fill="hold">
                                          <p:stCondLst>
                                            <p:cond delay="600"/>
                                          </p:stCondLst>
                                        </p:cTn>
                                        <p:tgtEl>
                                          <p:spTgt spid="11">
                                            <p:txEl>
                                              <p:pRg st="6" end="6"/>
                                            </p:txEl>
                                          </p:spTgt>
                                        </p:tgtEl>
                                        <p:attrNameLst>
                                          <p:attrName>r</p:attrName>
                                        </p:attrNameLst>
                                      </p:cBhvr>
                                    </p:animRot>
                                    <p:animRot by="120000">
                                      <p:cBhvr>
                                        <p:cTn id="64" dur="200" fill="hold">
                                          <p:stCondLst>
                                            <p:cond delay="800"/>
                                          </p:stCondLst>
                                        </p:cTn>
                                        <p:tgtEl>
                                          <p:spTgt spid="11">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924800" cy="741045"/>
          </a:xfrm>
        </p:spPr>
        <p:txBody>
          <a:bodyPr>
            <a:noAutofit/>
          </a:bodyPr>
          <a:lstStyle/>
          <a:p>
            <a:pPr algn="ctr">
              <a:lnSpc>
                <a:spcPct val="150000"/>
              </a:lnSpc>
            </a:pPr>
            <a:r>
              <a:rPr lang="en-US" dirty="0">
                <a:solidFill>
                  <a:schemeClr val="accent6">
                    <a:lumMod val="75000"/>
                  </a:schemeClr>
                </a:solidFill>
                <a:latin typeface="Amasis MT Std" pitchFamily="18" charset="0"/>
              </a:rPr>
              <a:t>Complete Request Form</a:t>
            </a:r>
          </a:p>
        </p:txBody>
      </p:sp>
      <p:sp>
        <p:nvSpPr>
          <p:cNvPr id="11" name="Content Placeholder 10"/>
          <p:cNvSpPr>
            <a:spLocks noGrp="1"/>
          </p:cNvSpPr>
          <p:nvPr>
            <p:ph idx="1"/>
          </p:nvPr>
        </p:nvSpPr>
        <p:spPr>
          <a:xfrm>
            <a:off x="480060" y="1353644"/>
            <a:ext cx="8183880" cy="3446955"/>
          </a:xfrm>
        </p:spPr>
        <p:txBody>
          <a:bodyPr>
            <a:noAutofit/>
          </a:bodyPr>
          <a:lstStyle/>
          <a:p>
            <a:pPr marL="0" indent="0">
              <a:buNone/>
            </a:pPr>
            <a:r>
              <a:rPr lang="en-US" sz="2400" dirty="0">
                <a:latin typeface="Amasis MT Std" pitchFamily="18" charset="0"/>
              </a:rPr>
              <a:t>Complete the Transfusion Medicine Request Form with:</a:t>
            </a:r>
          </a:p>
          <a:p>
            <a:r>
              <a:rPr lang="en-US" sz="2200" dirty="0">
                <a:latin typeface="Amasis MT Std" pitchFamily="18" charset="0"/>
              </a:rPr>
              <a:t>All prompted patient identification information</a:t>
            </a:r>
          </a:p>
          <a:p>
            <a:r>
              <a:rPr lang="en-US" sz="2200" dirty="0">
                <a:latin typeface="Amasis MT Std" pitchFamily="18" charset="0"/>
              </a:rPr>
              <a:t>Testing required</a:t>
            </a:r>
          </a:p>
          <a:p>
            <a:r>
              <a:rPr lang="en-US" sz="2200" dirty="0">
                <a:latin typeface="Amasis MT Std" pitchFamily="18" charset="0"/>
              </a:rPr>
              <a:t>The type and amount of blood products needed</a:t>
            </a:r>
          </a:p>
          <a:p>
            <a:r>
              <a:rPr lang="en-US" sz="2200" dirty="0">
                <a:latin typeface="Amasis MT Std" pitchFamily="18" charset="0"/>
              </a:rPr>
              <a:t>Any special transfusion needs of the patient such as CMV- , irradiated or washed RBCs</a:t>
            </a:r>
          </a:p>
          <a:p>
            <a:r>
              <a:rPr lang="en-US" sz="2200" dirty="0">
                <a:latin typeface="Amasis MT Std" pitchFamily="18" charset="0"/>
              </a:rPr>
              <a:t>The patient’s blood transfusion and pregnancy history, as well as any known information about antibodies</a:t>
            </a:r>
          </a:p>
          <a:p>
            <a:pPr lvl="1"/>
            <a:r>
              <a:rPr lang="en-US" sz="1800" dirty="0">
                <a:latin typeface="Amasis MT Std" pitchFamily="18" charset="0"/>
              </a:rPr>
              <a:t>If this information is not readily available to you, please ask the patient or a relative of the patient. It is important to the safety of the transfusion that this information is obtained! </a:t>
            </a:r>
          </a:p>
          <a:p>
            <a:endParaRPr lang="en-US" sz="16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6160" y="5943599"/>
            <a:ext cx="2011680" cy="555346"/>
          </a:xfrm>
          <a:prstGeom prst="rect">
            <a:avLst/>
          </a:prstGeom>
        </p:spPr>
      </p:pic>
    </p:spTree>
    <p:extLst>
      <p:ext uri="{BB962C8B-B14F-4D97-AF65-F5344CB8AC3E}">
        <p14:creationId xmlns:p14="http://schemas.microsoft.com/office/powerpoint/2010/main" val="68731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animEffect transition="in" filter="fade">
                                      <p:cBhvr>
                                        <p:cTn id="35" dur="1000"/>
                                        <p:tgtEl>
                                          <p:spTgt spid="11">
                                            <p:txEl>
                                              <p:pRg st="4" end="4"/>
                                            </p:txEl>
                                          </p:spTgt>
                                        </p:tgtEl>
                                      </p:cBhvr>
                                    </p:animEffect>
                                    <p:anim calcmode="lin" valueType="num">
                                      <p:cBhvr>
                                        <p:cTn id="3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xEl>
                                              <p:pRg st="5" end="5"/>
                                            </p:txEl>
                                          </p:spTgt>
                                        </p:tgtEl>
                                        <p:attrNameLst>
                                          <p:attrName>style.visibility</p:attrName>
                                        </p:attrNameLst>
                                      </p:cBhvr>
                                      <p:to>
                                        <p:strVal val="visible"/>
                                      </p:to>
                                    </p:set>
                                    <p:animEffect transition="in" filter="fade">
                                      <p:cBhvr>
                                        <p:cTn id="42" dur="1000"/>
                                        <p:tgtEl>
                                          <p:spTgt spid="11">
                                            <p:txEl>
                                              <p:pRg st="5" end="5"/>
                                            </p:txEl>
                                          </p:spTgt>
                                        </p:tgtEl>
                                      </p:cBhvr>
                                    </p:animEffect>
                                    <p:anim calcmode="lin" valueType="num">
                                      <p:cBhvr>
                                        <p:cTn id="4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
                                            <p:txEl>
                                              <p:pRg st="6" end="6"/>
                                            </p:txEl>
                                          </p:spTgt>
                                        </p:tgtEl>
                                        <p:attrNameLst>
                                          <p:attrName>style.visibility</p:attrName>
                                        </p:attrNameLst>
                                      </p:cBhvr>
                                      <p:to>
                                        <p:strVal val="visible"/>
                                      </p:to>
                                    </p:set>
                                    <p:animEffect transition="in" filter="fade">
                                      <p:cBhvr>
                                        <p:cTn id="47" dur="1000"/>
                                        <p:tgtEl>
                                          <p:spTgt spid="11">
                                            <p:txEl>
                                              <p:pRg st="6" end="6"/>
                                            </p:txEl>
                                          </p:spTgt>
                                        </p:tgtEl>
                                      </p:cBhvr>
                                    </p:animEffect>
                                    <p:anim calcmode="lin" valueType="num">
                                      <p:cBhvr>
                                        <p:cTn id="48"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2877</TotalTime>
  <Words>1720</Words>
  <Application>Microsoft Office PowerPoint</Application>
  <PresentationFormat>On-screen Show (4:3)</PresentationFormat>
  <Paragraphs>191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Amasis MT Std</vt:lpstr>
      <vt:lpstr>Arial</vt:lpstr>
      <vt:lpstr>Calibri</vt:lpstr>
      <vt:lpstr>Verdana</vt:lpstr>
      <vt:lpstr>Wingdings 2</vt:lpstr>
      <vt:lpstr>Aspect</vt:lpstr>
      <vt:lpstr>Transfusion Training Guide</vt:lpstr>
      <vt:lpstr>Sample Collection Overview</vt:lpstr>
      <vt:lpstr>Sample Collection Materials</vt:lpstr>
      <vt:lpstr>Patient Identification</vt:lpstr>
      <vt:lpstr>Preparing the Wristband</vt:lpstr>
      <vt:lpstr>Apply the Wristband</vt:lpstr>
      <vt:lpstr>Collect Primary Samples</vt:lpstr>
      <vt:lpstr>Collect a Secondary Sample</vt:lpstr>
      <vt:lpstr>Complete Request Form</vt:lpstr>
      <vt:lpstr>Platelet Orders</vt:lpstr>
      <vt:lpstr>Verify Accuracy</vt:lpstr>
      <vt:lpstr>Send Samples to the Blood Center</vt:lpstr>
      <vt:lpstr>Product Issue</vt:lpstr>
      <vt:lpstr>Product Issue</vt:lpstr>
      <vt:lpstr>Transfusion</vt:lpstr>
      <vt:lpstr>Transfusion</vt:lpstr>
      <vt:lpstr>Transfusion</vt:lpstr>
      <vt:lpstr>Transfusion Documentation</vt:lpstr>
      <vt:lpstr>Transfusion Reactions</vt:lpstr>
      <vt:lpstr>Transfusion Reactions</vt:lpstr>
      <vt:lpstr>Transfusion Reactions</vt:lpstr>
      <vt:lpstr>Emergency Release of Blood Products</vt:lpstr>
      <vt:lpstr>Emergency Release of Blood Products</vt:lpstr>
      <vt:lpstr>Emergency Release of Blood Products</vt:lpstr>
      <vt:lpstr>The End</vt:lpstr>
    </vt:vector>
  </TitlesOfParts>
  <Company>The Blood Center of Central Texas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Justine</dc:creator>
  <cp:lastModifiedBy>Justine Garza</cp:lastModifiedBy>
  <cp:revision>51</cp:revision>
  <cp:lastPrinted>2017-04-19T17:54:51Z</cp:lastPrinted>
  <dcterms:created xsi:type="dcterms:W3CDTF">2013-05-21T16:32:43Z</dcterms:created>
  <dcterms:modified xsi:type="dcterms:W3CDTF">2020-03-10T18:10:55Z</dcterms:modified>
</cp:coreProperties>
</file>